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embeddedFontLst>
    <p:embeddedFont>
      <p:font typeface="Instrument Sans Medium"/>
      <p:regular r:id="rId14"/>
    </p:embeddedFont>
    <p:embeddedFont>
      <p:font typeface="Instrument Sans Medium"/>
      <p:regular r:id="rId15"/>
    </p:embeddedFont>
    <p:embeddedFont>
      <p:font typeface="Instrument Sans Medium"/>
      <p:regular r:id="rId16"/>
    </p:embeddedFont>
    <p:embeddedFont>
      <p:font typeface="Instrument Sans Medium"/>
      <p:regular r:id="rId17"/>
    </p:embeddedFont>
    <p:embeddedFont>
      <p:font typeface="Inter"/>
      <p:regular r:id="rId18"/>
    </p:embeddedFont>
    <p:embeddedFont>
      <p:font typeface="Inter"/>
      <p:regular r:id="rId19"/>
    </p:embeddedFont>
    <p:embeddedFont>
      <p:font typeface="Inter"/>
      <p:regular r:id="rId20"/>
    </p:embeddedFont>
    <p:embeddedFont>
      <p:font typeface="Inter"/>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font" Target="fonts/font6.fntdata"/><Relationship Id="rId20" Type="http://schemas.openxmlformats.org/officeDocument/2006/relationships/font" Target="fonts/font7.fntdata"/><Relationship Id="rId21"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2-1.png>
</file>

<file path=ppt/media/image-3-1.png>
</file>

<file path=ppt/media/image-5-1.png>
</file>

<file path=ppt/media/image-5-2.png>
</file>

<file path=ppt/media/image-5-3.png>
</file>

<file path=ppt/media/image-5-4.png>
</file>

<file path=ppt/media/image-6-1.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1638" y="1055251"/>
            <a:ext cx="7700724" cy="3866555"/>
          </a:xfrm>
          <a:prstGeom prst="rect">
            <a:avLst/>
          </a:prstGeom>
          <a:noFill/>
          <a:ln/>
        </p:spPr>
        <p:txBody>
          <a:bodyPr wrap="square" lIns="0" tIns="0" rIns="0" bIns="0" rtlCol="0" anchor="t"/>
          <a:lstStyle/>
          <a:p>
            <a:pPr algn="l" indent="0" marL="0">
              <a:lnSpc>
                <a:spcPts val="10100"/>
              </a:lnSpc>
              <a:buNone/>
            </a:pPr>
            <a:r>
              <a:rPr lang="en-US" sz="8100" dirty="0">
                <a:solidFill>
                  <a:srgbClr val="EFD5FA"/>
                </a:solidFill>
                <a:latin typeface="Instrument Sans Medium" pitchFamily="34" charset="0"/>
                <a:ea typeface="Instrument Sans Medium" pitchFamily="34" charset="-122"/>
                <a:cs typeface="Instrument Sans Medium" pitchFamily="34" charset="-120"/>
              </a:rPr>
              <a:t>Das Perfekte Deutsche Reiseroute</a:t>
            </a:r>
            <a:endParaRPr lang="en-US" sz="8100" dirty="0"/>
          </a:p>
        </p:txBody>
      </p:sp>
      <p:sp>
        <p:nvSpPr>
          <p:cNvPr id="4" name="Text 1"/>
          <p:cNvSpPr/>
          <p:nvPr/>
        </p:nvSpPr>
        <p:spPr>
          <a:xfrm>
            <a:off x="721638" y="5231011"/>
            <a:ext cx="7309723" cy="644366"/>
          </a:xfrm>
          <a:prstGeom prst="rect">
            <a:avLst/>
          </a:prstGeom>
          <a:noFill/>
          <a:ln/>
        </p:spPr>
        <p:txBody>
          <a:bodyPr wrap="none" lIns="0" tIns="0" rIns="0" bIns="0" rtlCol="0" anchor="t"/>
          <a:lstStyle/>
          <a:p>
            <a:pPr algn="l" indent="0" marL="0">
              <a:lnSpc>
                <a:spcPts val="5050"/>
              </a:lnSpc>
              <a:buNone/>
            </a:pPr>
            <a:r>
              <a:rPr lang="en-US" sz="4050" dirty="0">
                <a:solidFill>
                  <a:srgbClr val="EFD5FA"/>
                </a:solidFill>
                <a:latin typeface="Instrument Sans Medium" pitchFamily="34" charset="0"/>
                <a:ea typeface="Instrument Sans Medium" pitchFamily="34" charset="-122"/>
                <a:cs typeface="Instrument Sans Medium" pitchFamily="34" charset="-120"/>
              </a:rPr>
              <a:t>Your 7-Day German Adventure</a:t>
            </a:r>
            <a:endParaRPr lang="en-US" sz="4050" dirty="0"/>
          </a:p>
        </p:txBody>
      </p:sp>
      <p:sp>
        <p:nvSpPr>
          <p:cNvPr id="5" name="Text 2"/>
          <p:cNvSpPr/>
          <p:nvPr/>
        </p:nvSpPr>
        <p:spPr>
          <a:xfrm>
            <a:off x="721638" y="6184583"/>
            <a:ext cx="7700724" cy="989767"/>
          </a:xfrm>
          <a:prstGeom prst="rect">
            <a:avLst/>
          </a:prstGeom>
          <a:noFill/>
          <a:ln/>
        </p:spPr>
        <p:txBody>
          <a:bodyPr wrap="square" lIns="0" tIns="0" rIns="0" bIns="0" rtlCol="0" anchor="t"/>
          <a:lstStyle/>
          <a:p>
            <a:pPr algn="l" indent="0" marL="0">
              <a:lnSpc>
                <a:spcPts val="2550"/>
              </a:lnSpc>
              <a:buNone/>
            </a:pPr>
            <a:r>
              <a:rPr lang="en-US" sz="1600" dirty="0">
                <a:solidFill>
                  <a:srgbClr val="C7CDD6"/>
                </a:solidFill>
                <a:latin typeface="Inter" pitchFamily="34" charset="0"/>
                <a:ea typeface="Inter" pitchFamily="34" charset="-122"/>
                <a:cs typeface="Inter" pitchFamily="34" charset="-120"/>
              </a:rPr>
              <a:t>Discover the soul of Germany through history, culture, and unforgettable experiences. From Berlin's vibrant streets to Munich's Alpine majesty, this itinerary captures the essence of Germany's most compelling destinations.</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25316" y="491371"/>
            <a:ext cx="7893368" cy="1116806"/>
          </a:xfrm>
          <a:prstGeom prst="rect">
            <a:avLst/>
          </a:prstGeom>
          <a:noFill/>
          <a:ln/>
        </p:spPr>
        <p:txBody>
          <a:bodyPr wrap="square" lIns="0" tIns="0" rIns="0" bIns="0" rtlCol="0" anchor="t"/>
          <a:lstStyle/>
          <a:p>
            <a:pPr algn="l" indent="0" marL="0">
              <a:lnSpc>
                <a:spcPts val="4350"/>
              </a:lnSpc>
              <a:buNone/>
            </a:pPr>
            <a:r>
              <a:rPr lang="en-US" sz="3500" dirty="0">
                <a:solidFill>
                  <a:srgbClr val="EFD5FA"/>
                </a:solidFill>
                <a:latin typeface="Instrument Sans Medium" pitchFamily="34" charset="0"/>
                <a:ea typeface="Instrument Sans Medium" pitchFamily="34" charset="-122"/>
                <a:cs typeface="Instrument Sans Medium" pitchFamily="34" charset="-120"/>
              </a:rPr>
              <a:t>Day 1-2: Berlin's History &amp; Modern Pulse</a:t>
            </a:r>
            <a:endParaRPr lang="en-US" sz="3500" dirty="0"/>
          </a:p>
        </p:txBody>
      </p:sp>
      <p:sp>
        <p:nvSpPr>
          <p:cNvPr id="4" name="Text 1"/>
          <p:cNvSpPr/>
          <p:nvPr/>
        </p:nvSpPr>
        <p:spPr>
          <a:xfrm>
            <a:off x="625316" y="1876187"/>
            <a:ext cx="7893368" cy="857607"/>
          </a:xfrm>
          <a:prstGeom prst="rect">
            <a:avLst/>
          </a:prstGeom>
          <a:noFill/>
          <a:ln/>
        </p:spPr>
        <p:txBody>
          <a:bodyPr wrap="square" lIns="0" tIns="0" rIns="0" bIns="0" rtlCol="0" anchor="t"/>
          <a:lstStyle/>
          <a:p>
            <a:pPr algn="l" indent="0" marL="0">
              <a:lnSpc>
                <a:spcPts val="2250"/>
              </a:lnSpc>
              <a:buNone/>
            </a:pPr>
            <a:r>
              <a:rPr lang="en-US" sz="1400" dirty="0">
                <a:solidFill>
                  <a:srgbClr val="C7CDD6"/>
                </a:solidFill>
                <a:latin typeface="Inter" pitchFamily="34" charset="0"/>
                <a:ea typeface="Inter" pitchFamily="34" charset="-122"/>
                <a:cs typeface="Inter" pitchFamily="34" charset="-120"/>
              </a:rPr>
              <a:t>Start in Germany's electric capital, where Cold War relics stand beside cutting-edge galleries and restaurants. Berlin is a living museum of 20th-century history intertwined with contemporary creativity.</a:t>
            </a:r>
            <a:endParaRPr lang="en-US" sz="1400" dirty="0"/>
          </a:p>
        </p:txBody>
      </p:sp>
      <p:sp>
        <p:nvSpPr>
          <p:cNvPr id="5" name="Shape 2"/>
          <p:cNvSpPr/>
          <p:nvPr/>
        </p:nvSpPr>
        <p:spPr>
          <a:xfrm>
            <a:off x="625316" y="2934772"/>
            <a:ext cx="3857387" cy="2120265"/>
          </a:xfrm>
          <a:prstGeom prst="roundRect">
            <a:avLst>
              <a:gd name="adj" fmla="val 5175"/>
            </a:avLst>
          </a:prstGeom>
          <a:solidFill>
            <a:srgbClr val="242429"/>
          </a:solidFill>
          <a:ln w="22860">
            <a:solidFill>
              <a:srgbClr val="5C5C61"/>
            </a:solidFill>
            <a:prstDash val="solid"/>
          </a:ln>
        </p:spPr>
      </p:sp>
      <p:sp>
        <p:nvSpPr>
          <p:cNvPr id="6" name="Shape 3"/>
          <p:cNvSpPr/>
          <p:nvPr/>
        </p:nvSpPr>
        <p:spPr>
          <a:xfrm>
            <a:off x="602456" y="2934772"/>
            <a:ext cx="91440" cy="2120265"/>
          </a:xfrm>
          <a:prstGeom prst="roundRect">
            <a:avLst>
              <a:gd name="adj" fmla="val 29310"/>
            </a:avLst>
          </a:prstGeom>
          <a:solidFill>
            <a:srgbClr val="FDC4C4"/>
          </a:solidFill>
          <a:ln/>
        </p:spPr>
      </p:sp>
      <p:sp>
        <p:nvSpPr>
          <p:cNvPr id="7" name="Text 4"/>
          <p:cNvSpPr/>
          <p:nvPr/>
        </p:nvSpPr>
        <p:spPr>
          <a:xfrm>
            <a:off x="895350" y="3136225"/>
            <a:ext cx="2233374" cy="279202"/>
          </a:xfrm>
          <a:prstGeom prst="rect">
            <a:avLst/>
          </a:prstGeom>
          <a:noFill/>
          <a:ln/>
        </p:spPr>
        <p:txBody>
          <a:bodyPr wrap="none" lIns="0" tIns="0" rIns="0" bIns="0" rtlCol="0" anchor="t"/>
          <a:lstStyle/>
          <a:p>
            <a:pPr algn="l" indent="0" marL="0">
              <a:lnSpc>
                <a:spcPts val="2150"/>
              </a:lnSpc>
              <a:buNone/>
            </a:pPr>
            <a:r>
              <a:rPr lang="en-US" sz="1750" dirty="0">
                <a:solidFill>
                  <a:srgbClr val="C7CDD6"/>
                </a:solidFill>
                <a:latin typeface="Instrument Sans Medium" pitchFamily="34" charset="0"/>
                <a:ea typeface="Instrument Sans Medium" pitchFamily="34" charset="-122"/>
                <a:cs typeface="Instrument Sans Medium" pitchFamily="34" charset="-120"/>
              </a:rPr>
              <a:t>Must-See Attractions</a:t>
            </a:r>
            <a:endParaRPr lang="en-US" sz="1750" dirty="0"/>
          </a:p>
        </p:txBody>
      </p:sp>
      <p:sp>
        <p:nvSpPr>
          <p:cNvPr id="8" name="Text 5"/>
          <p:cNvSpPr/>
          <p:nvPr/>
        </p:nvSpPr>
        <p:spPr>
          <a:xfrm>
            <a:off x="895350" y="3522583"/>
            <a:ext cx="3385899"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C7CDD6"/>
                </a:solidFill>
                <a:latin typeface="Inter" pitchFamily="34" charset="0"/>
                <a:ea typeface="Inter" pitchFamily="34" charset="-122"/>
                <a:cs typeface="Inter" pitchFamily="34" charset="-120"/>
              </a:rPr>
              <a:t>Brandenburg Gate &amp; Reichstag</a:t>
            </a:r>
            <a:endParaRPr lang="en-US" sz="1400" dirty="0"/>
          </a:p>
        </p:txBody>
      </p:sp>
      <p:sp>
        <p:nvSpPr>
          <p:cNvPr id="9" name="Text 6"/>
          <p:cNvSpPr/>
          <p:nvPr/>
        </p:nvSpPr>
        <p:spPr>
          <a:xfrm>
            <a:off x="895350" y="3870960"/>
            <a:ext cx="3385899"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C7CDD6"/>
                </a:solidFill>
                <a:latin typeface="Inter" pitchFamily="34" charset="0"/>
                <a:ea typeface="Inter" pitchFamily="34" charset="-122"/>
                <a:cs typeface="Inter" pitchFamily="34" charset="-120"/>
              </a:rPr>
              <a:t>Berlin Wall Memorial</a:t>
            </a:r>
            <a:endParaRPr lang="en-US" sz="1400" dirty="0"/>
          </a:p>
        </p:txBody>
      </p:sp>
      <p:sp>
        <p:nvSpPr>
          <p:cNvPr id="10" name="Text 7"/>
          <p:cNvSpPr/>
          <p:nvPr/>
        </p:nvSpPr>
        <p:spPr>
          <a:xfrm>
            <a:off x="895350" y="4219337"/>
            <a:ext cx="3385899"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C7CDD6"/>
                </a:solidFill>
                <a:latin typeface="Inter" pitchFamily="34" charset="0"/>
                <a:ea typeface="Inter" pitchFamily="34" charset="-122"/>
                <a:cs typeface="Inter" pitchFamily="34" charset="-120"/>
              </a:rPr>
              <a:t>Museum Island (UNESCO site)</a:t>
            </a:r>
            <a:endParaRPr lang="en-US" sz="1400" dirty="0"/>
          </a:p>
        </p:txBody>
      </p:sp>
      <p:sp>
        <p:nvSpPr>
          <p:cNvPr id="11" name="Text 8"/>
          <p:cNvSpPr/>
          <p:nvPr/>
        </p:nvSpPr>
        <p:spPr>
          <a:xfrm>
            <a:off x="895350" y="4567714"/>
            <a:ext cx="3385899"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C7CDD6"/>
                </a:solidFill>
                <a:latin typeface="Inter" pitchFamily="34" charset="0"/>
                <a:ea typeface="Inter" pitchFamily="34" charset="-122"/>
                <a:cs typeface="Inter" pitchFamily="34" charset="-120"/>
              </a:rPr>
              <a:t>East Side Gallery</a:t>
            </a:r>
            <a:endParaRPr lang="en-US" sz="1400" dirty="0"/>
          </a:p>
        </p:txBody>
      </p:sp>
      <p:sp>
        <p:nvSpPr>
          <p:cNvPr id="12" name="Shape 9"/>
          <p:cNvSpPr/>
          <p:nvPr/>
        </p:nvSpPr>
        <p:spPr>
          <a:xfrm>
            <a:off x="4661297" y="2934772"/>
            <a:ext cx="3857387" cy="2120265"/>
          </a:xfrm>
          <a:prstGeom prst="roundRect">
            <a:avLst>
              <a:gd name="adj" fmla="val 5175"/>
            </a:avLst>
          </a:prstGeom>
          <a:solidFill>
            <a:srgbClr val="242429"/>
          </a:solidFill>
          <a:ln w="22860">
            <a:solidFill>
              <a:srgbClr val="5C5C61"/>
            </a:solidFill>
            <a:prstDash val="solid"/>
          </a:ln>
        </p:spPr>
      </p:sp>
      <p:sp>
        <p:nvSpPr>
          <p:cNvPr id="13" name="Shape 10"/>
          <p:cNvSpPr/>
          <p:nvPr/>
        </p:nvSpPr>
        <p:spPr>
          <a:xfrm>
            <a:off x="4638437" y="2934772"/>
            <a:ext cx="91440" cy="2120265"/>
          </a:xfrm>
          <a:prstGeom prst="roundRect">
            <a:avLst>
              <a:gd name="adj" fmla="val 29310"/>
            </a:avLst>
          </a:prstGeom>
          <a:solidFill>
            <a:srgbClr val="FDC4C4"/>
          </a:solidFill>
          <a:ln/>
        </p:spPr>
      </p:sp>
      <p:sp>
        <p:nvSpPr>
          <p:cNvPr id="14" name="Text 11"/>
          <p:cNvSpPr/>
          <p:nvPr/>
        </p:nvSpPr>
        <p:spPr>
          <a:xfrm>
            <a:off x="4931331" y="3136225"/>
            <a:ext cx="2233374" cy="279202"/>
          </a:xfrm>
          <a:prstGeom prst="rect">
            <a:avLst/>
          </a:prstGeom>
          <a:noFill/>
          <a:ln/>
        </p:spPr>
        <p:txBody>
          <a:bodyPr wrap="none" lIns="0" tIns="0" rIns="0" bIns="0" rtlCol="0" anchor="t"/>
          <a:lstStyle/>
          <a:p>
            <a:pPr algn="l" indent="0" marL="0">
              <a:lnSpc>
                <a:spcPts val="2150"/>
              </a:lnSpc>
              <a:buNone/>
            </a:pPr>
            <a:r>
              <a:rPr lang="en-US" sz="1750" dirty="0">
                <a:solidFill>
                  <a:srgbClr val="C7CDD6"/>
                </a:solidFill>
                <a:latin typeface="Instrument Sans Medium" pitchFamily="34" charset="0"/>
                <a:ea typeface="Instrument Sans Medium" pitchFamily="34" charset="-122"/>
                <a:cs typeface="Instrument Sans Medium" pitchFamily="34" charset="-120"/>
              </a:rPr>
              <a:t>Budget Breakdown</a:t>
            </a:r>
            <a:endParaRPr lang="en-US" sz="1750" dirty="0"/>
          </a:p>
        </p:txBody>
      </p:sp>
      <p:sp>
        <p:nvSpPr>
          <p:cNvPr id="15" name="Text 12"/>
          <p:cNvSpPr/>
          <p:nvPr/>
        </p:nvSpPr>
        <p:spPr>
          <a:xfrm>
            <a:off x="4931331" y="3522583"/>
            <a:ext cx="3385899"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C7CDD6"/>
                </a:solidFill>
                <a:latin typeface="Inter" pitchFamily="34" charset="0"/>
                <a:ea typeface="Inter" pitchFamily="34" charset="-122"/>
                <a:cs typeface="Inter" pitchFamily="34" charset="-120"/>
              </a:rPr>
              <a:t>Accommodation: €60–100/night</a:t>
            </a:r>
            <a:endParaRPr lang="en-US" sz="1400" dirty="0"/>
          </a:p>
        </p:txBody>
      </p:sp>
      <p:sp>
        <p:nvSpPr>
          <p:cNvPr id="16" name="Text 13"/>
          <p:cNvSpPr/>
          <p:nvPr/>
        </p:nvSpPr>
        <p:spPr>
          <a:xfrm>
            <a:off x="4931331" y="3870960"/>
            <a:ext cx="3385899"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C7CDD6"/>
                </a:solidFill>
                <a:latin typeface="Inter" pitchFamily="34" charset="0"/>
                <a:ea typeface="Inter" pitchFamily="34" charset="-122"/>
                <a:cs typeface="Inter" pitchFamily="34" charset="-120"/>
              </a:rPr>
              <a:t>Meals: €30–50/day</a:t>
            </a:r>
            <a:endParaRPr lang="en-US" sz="1400" dirty="0"/>
          </a:p>
        </p:txBody>
      </p:sp>
      <p:sp>
        <p:nvSpPr>
          <p:cNvPr id="17" name="Text 14"/>
          <p:cNvSpPr/>
          <p:nvPr/>
        </p:nvSpPr>
        <p:spPr>
          <a:xfrm>
            <a:off x="4931331" y="4219337"/>
            <a:ext cx="3385899"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C7CDD6"/>
                </a:solidFill>
                <a:latin typeface="Inter" pitchFamily="34" charset="0"/>
                <a:ea typeface="Inter" pitchFamily="34" charset="-122"/>
                <a:cs typeface="Inter" pitchFamily="34" charset="-120"/>
              </a:rPr>
              <a:t>Attractions: €35–45/day</a:t>
            </a:r>
            <a:endParaRPr lang="en-US" sz="1400" dirty="0"/>
          </a:p>
        </p:txBody>
      </p:sp>
      <p:sp>
        <p:nvSpPr>
          <p:cNvPr id="18" name="Text 15"/>
          <p:cNvSpPr/>
          <p:nvPr/>
        </p:nvSpPr>
        <p:spPr>
          <a:xfrm>
            <a:off x="4931331" y="4567714"/>
            <a:ext cx="3385899" cy="285869"/>
          </a:xfrm>
          <a:prstGeom prst="rect">
            <a:avLst/>
          </a:prstGeom>
          <a:noFill/>
          <a:ln/>
        </p:spPr>
        <p:txBody>
          <a:bodyPr wrap="none" lIns="0" tIns="0" rIns="0" bIns="0" rtlCol="0" anchor="t"/>
          <a:lstStyle/>
          <a:p>
            <a:pPr algn="l" marL="342900" indent="-342900">
              <a:lnSpc>
                <a:spcPts val="2250"/>
              </a:lnSpc>
              <a:buSzPct val="100000"/>
              <a:buChar char="•"/>
            </a:pPr>
            <a:r>
              <a:rPr lang="en-US" sz="1400" dirty="0">
                <a:solidFill>
                  <a:srgbClr val="C7CDD6"/>
                </a:solidFill>
                <a:latin typeface="Inter" pitchFamily="34" charset="0"/>
                <a:ea typeface="Inter" pitchFamily="34" charset="-122"/>
                <a:cs typeface="Inter" pitchFamily="34" charset="-120"/>
              </a:rPr>
              <a:t>Transport: Day pass €8</a:t>
            </a:r>
            <a:endParaRPr lang="en-US" sz="1400" dirty="0"/>
          </a:p>
        </p:txBody>
      </p:sp>
      <p:sp>
        <p:nvSpPr>
          <p:cNvPr id="19" name="Shape 16"/>
          <p:cNvSpPr/>
          <p:nvPr/>
        </p:nvSpPr>
        <p:spPr>
          <a:xfrm>
            <a:off x="625316" y="5233630"/>
            <a:ext cx="3857387" cy="2504480"/>
          </a:xfrm>
          <a:prstGeom prst="roundRect">
            <a:avLst>
              <a:gd name="adj" fmla="val 4381"/>
            </a:avLst>
          </a:prstGeom>
          <a:solidFill>
            <a:srgbClr val="242429"/>
          </a:solidFill>
          <a:ln w="22860">
            <a:solidFill>
              <a:srgbClr val="5C5C61"/>
            </a:solidFill>
            <a:prstDash val="solid"/>
          </a:ln>
        </p:spPr>
      </p:sp>
      <p:sp>
        <p:nvSpPr>
          <p:cNvPr id="20" name="Shape 17"/>
          <p:cNvSpPr/>
          <p:nvPr/>
        </p:nvSpPr>
        <p:spPr>
          <a:xfrm>
            <a:off x="602456" y="5233630"/>
            <a:ext cx="91440" cy="2504480"/>
          </a:xfrm>
          <a:prstGeom prst="roundRect">
            <a:avLst>
              <a:gd name="adj" fmla="val 29310"/>
            </a:avLst>
          </a:prstGeom>
          <a:solidFill>
            <a:srgbClr val="FDC4C4"/>
          </a:solidFill>
          <a:ln/>
        </p:spPr>
      </p:sp>
      <p:sp>
        <p:nvSpPr>
          <p:cNvPr id="21" name="Text 18"/>
          <p:cNvSpPr/>
          <p:nvPr/>
        </p:nvSpPr>
        <p:spPr>
          <a:xfrm>
            <a:off x="895350" y="5435084"/>
            <a:ext cx="2233374" cy="279202"/>
          </a:xfrm>
          <a:prstGeom prst="rect">
            <a:avLst/>
          </a:prstGeom>
          <a:noFill/>
          <a:ln/>
        </p:spPr>
        <p:txBody>
          <a:bodyPr wrap="none" lIns="0" tIns="0" rIns="0" bIns="0" rtlCol="0" anchor="t"/>
          <a:lstStyle/>
          <a:p>
            <a:pPr algn="l" indent="0" marL="0">
              <a:lnSpc>
                <a:spcPts val="2150"/>
              </a:lnSpc>
              <a:buNone/>
            </a:pPr>
            <a:r>
              <a:rPr lang="en-US" sz="1750" dirty="0">
                <a:solidFill>
                  <a:srgbClr val="C7CDD6"/>
                </a:solidFill>
                <a:latin typeface="Instrument Sans Medium" pitchFamily="34" charset="0"/>
                <a:ea typeface="Instrument Sans Medium" pitchFamily="34" charset="-122"/>
                <a:cs typeface="Instrument Sans Medium" pitchFamily="34" charset="-120"/>
              </a:rPr>
              <a:t>Cultural Tip</a:t>
            </a:r>
            <a:endParaRPr lang="en-US" sz="1750" dirty="0"/>
          </a:p>
        </p:txBody>
      </p:sp>
      <p:sp>
        <p:nvSpPr>
          <p:cNvPr id="22" name="Text 19"/>
          <p:cNvSpPr/>
          <p:nvPr/>
        </p:nvSpPr>
        <p:spPr>
          <a:xfrm>
            <a:off x="895350" y="5821442"/>
            <a:ext cx="3385899" cy="1715214"/>
          </a:xfrm>
          <a:prstGeom prst="rect">
            <a:avLst/>
          </a:prstGeom>
          <a:noFill/>
          <a:ln/>
        </p:spPr>
        <p:txBody>
          <a:bodyPr wrap="square" lIns="0" tIns="0" rIns="0" bIns="0" rtlCol="0" anchor="t"/>
          <a:lstStyle/>
          <a:p>
            <a:pPr algn="l" indent="0" marL="0">
              <a:lnSpc>
                <a:spcPts val="2250"/>
              </a:lnSpc>
              <a:buNone/>
            </a:pPr>
            <a:r>
              <a:rPr lang="en-US" sz="1400" dirty="0">
                <a:solidFill>
                  <a:srgbClr val="C7CDD6"/>
                </a:solidFill>
                <a:latin typeface="Inter" pitchFamily="34" charset="0"/>
                <a:ea typeface="Inter" pitchFamily="34" charset="-122"/>
                <a:cs typeface="Inter" pitchFamily="34" charset="-120"/>
              </a:rPr>
              <a:t>Berliners value directness and authenticity. Skip the tourist traps in Charlottenburg and explore Kreuzberg's street art scene. Many museums offer free entry after 6 PM on Thursdays.</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72358" y="607338"/>
            <a:ext cx="7599283" cy="1379220"/>
          </a:xfrm>
          <a:prstGeom prst="rect">
            <a:avLst/>
          </a:prstGeom>
          <a:noFill/>
          <a:ln/>
        </p:spPr>
        <p:txBody>
          <a:bodyPr wrap="square" lIns="0" tIns="0" rIns="0" bIns="0" rtlCol="0" anchor="t"/>
          <a:lstStyle/>
          <a:p>
            <a:pPr algn="l" indent="0" marL="0">
              <a:lnSpc>
                <a:spcPts val="5400"/>
              </a:lnSpc>
              <a:buNone/>
            </a:pPr>
            <a:r>
              <a:rPr lang="en-US" sz="4300" dirty="0">
                <a:solidFill>
                  <a:srgbClr val="EFD5FA"/>
                </a:solidFill>
                <a:latin typeface="Instrument Sans Medium" pitchFamily="34" charset="0"/>
                <a:ea typeface="Instrument Sans Medium" pitchFamily="34" charset="-122"/>
                <a:cs typeface="Instrument Sans Medium" pitchFamily="34" charset="-120"/>
              </a:rPr>
              <a:t>Day 3-4: Munich's Bavarian Charm &amp; Alpine Views</a:t>
            </a:r>
            <a:endParaRPr lang="en-US" sz="4300" dirty="0"/>
          </a:p>
        </p:txBody>
      </p:sp>
      <p:sp>
        <p:nvSpPr>
          <p:cNvPr id="4" name="Text 1"/>
          <p:cNvSpPr/>
          <p:nvPr/>
        </p:nvSpPr>
        <p:spPr>
          <a:xfrm>
            <a:off x="772358" y="2317552"/>
            <a:ext cx="7599283" cy="1412557"/>
          </a:xfrm>
          <a:prstGeom prst="rect">
            <a:avLst/>
          </a:prstGeom>
          <a:noFill/>
          <a:ln/>
        </p:spPr>
        <p:txBody>
          <a:bodyPr wrap="square" lIns="0" tIns="0" rIns="0" bIns="0" rtlCol="0" anchor="t"/>
          <a:lstStyle/>
          <a:p>
            <a:pPr algn="l" indent="0" marL="0">
              <a:lnSpc>
                <a:spcPts val="2750"/>
              </a:lnSpc>
              <a:buNone/>
            </a:pPr>
            <a:r>
              <a:rPr lang="en-US" sz="1700" dirty="0">
                <a:solidFill>
                  <a:srgbClr val="C7CDD6"/>
                </a:solidFill>
                <a:latin typeface="Inter" pitchFamily="34" charset="0"/>
                <a:ea typeface="Inter" pitchFamily="34" charset="-122"/>
                <a:cs typeface="Inter" pitchFamily="34" charset="-120"/>
              </a:rPr>
              <a:t>Experience the heart of Bavaria in Munich, where beer gardens overflow with laughter, traditional dress is still worn with pride, and Alpine peaks frame stunning vistas. The city blends royal history with convivial warmth.</a:t>
            </a:r>
            <a:endParaRPr lang="en-US" sz="1700" dirty="0"/>
          </a:p>
        </p:txBody>
      </p:sp>
      <p:sp>
        <p:nvSpPr>
          <p:cNvPr id="5" name="Text 2"/>
          <p:cNvSpPr/>
          <p:nvPr/>
        </p:nvSpPr>
        <p:spPr>
          <a:xfrm>
            <a:off x="772358" y="4198977"/>
            <a:ext cx="2887385" cy="344805"/>
          </a:xfrm>
          <a:prstGeom prst="rect">
            <a:avLst/>
          </a:prstGeom>
          <a:noFill/>
          <a:ln/>
        </p:spPr>
        <p:txBody>
          <a:bodyPr wrap="none" lIns="0" tIns="0" rIns="0" bIns="0" rtlCol="0" anchor="t"/>
          <a:lstStyle/>
          <a:p>
            <a:pPr algn="l" indent="0" marL="0">
              <a:lnSpc>
                <a:spcPts val="2700"/>
              </a:lnSpc>
              <a:buNone/>
            </a:pPr>
            <a:r>
              <a:rPr lang="en-US" sz="2150" dirty="0">
                <a:solidFill>
                  <a:srgbClr val="EFD5FA"/>
                </a:solidFill>
                <a:latin typeface="Instrument Sans Medium" pitchFamily="34" charset="0"/>
                <a:ea typeface="Instrument Sans Medium" pitchFamily="34" charset="-122"/>
                <a:cs typeface="Instrument Sans Medium" pitchFamily="34" charset="-120"/>
              </a:rPr>
              <a:t>Signature Experiences</a:t>
            </a:r>
            <a:endParaRPr lang="en-US" sz="2150" dirty="0"/>
          </a:p>
        </p:txBody>
      </p:sp>
      <p:sp>
        <p:nvSpPr>
          <p:cNvPr id="6" name="Text 3"/>
          <p:cNvSpPr/>
          <p:nvPr/>
        </p:nvSpPr>
        <p:spPr>
          <a:xfrm>
            <a:off x="772358" y="4764405"/>
            <a:ext cx="3530441" cy="353139"/>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7CDD6"/>
                </a:solidFill>
                <a:latin typeface="Inter" pitchFamily="34" charset="0"/>
                <a:ea typeface="Inter" pitchFamily="34" charset="-122"/>
                <a:cs typeface="Inter" pitchFamily="34" charset="-120"/>
              </a:rPr>
              <a:t>Marienplatz &amp; Glockenspiel</a:t>
            </a:r>
            <a:endParaRPr lang="en-US" sz="1700" dirty="0"/>
          </a:p>
        </p:txBody>
      </p:sp>
      <p:sp>
        <p:nvSpPr>
          <p:cNvPr id="7" name="Text 4"/>
          <p:cNvSpPr/>
          <p:nvPr/>
        </p:nvSpPr>
        <p:spPr>
          <a:xfrm>
            <a:off x="772358" y="5194697"/>
            <a:ext cx="3530441" cy="706279"/>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C7CDD6"/>
                </a:solidFill>
                <a:latin typeface="Inter" pitchFamily="34" charset="0"/>
                <a:ea typeface="Inter" pitchFamily="34" charset="-122"/>
                <a:cs typeface="Inter" pitchFamily="34" charset="-120"/>
              </a:rPr>
              <a:t>English Garden (world's largest)</a:t>
            </a:r>
            <a:endParaRPr lang="en-US" sz="1700" dirty="0"/>
          </a:p>
        </p:txBody>
      </p:sp>
      <p:sp>
        <p:nvSpPr>
          <p:cNvPr id="8" name="Text 5"/>
          <p:cNvSpPr/>
          <p:nvPr/>
        </p:nvSpPr>
        <p:spPr>
          <a:xfrm>
            <a:off x="772358" y="5978128"/>
            <a:ext cx="3530441" cy="706279"/>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C7CDD6"/>
                </a:solidFill>
                <a:latin typeface="Inter" pitchFamily="34" charset="0"/>
                <a:ea typeface="Inter" pitchFamily="34" charset="-122"/>
                <a:cs typeface="Inter" pitchFamily="34" charset="-120"/>
              </a:rPr>
              <a:t>Neuschwanstein Castle day trip</a:t>
            </a:r>
            <a:endParaRPr lang="en-US" sz="1700" dirty="0"/>
          </a:p>
        </p:txBody>
      </p:sp>
      <p:sp>
        <p:nvSpPr>
          <p:cNvPr id="9" name="Text 6"/>
          <p:cNvSpPr/>
          <p:nvPr/>
        </p:nvSpPr>
        <p:spPr>
          <a:xfrm>
            <a:off x="772358" y="6761559"/>
            <a:ext cx="3530441" cy="353139"/>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7CDD6"/>
                </a:solidFill>
                <a:latin typeface="Inter" pitchFamily="34" charset="0"/>
                <a:ea typeface="Inter" pitchFamily="34" charset="-122"/>
                <a:cs typeface="Inter" pitchFamily="34" charset="-120"/>
              </a:rPr>
              <a:t>Nymphenburg Palace</a:t>
            </a:r>
            <a:endParaRPr lang="en-US" sz="1700" dirty="0"/>
          </a:p>
        </p:txBody>
      </p:sp>
      <p:sp>
        <p:nvSpPr>
          <p:cNvPr id="10" name="Text 7"/>
          <p:cNvSpPr/>
          <p:nvPr/>
        </p:nvSpPr>
        <p:spPr>
          <a:xfrm>
            <a:off x="772358" y="7191851"/>
            <a:ext cx="3530441" cy="353139"/>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7CDD6"/>
                </a:solidFill>
                <a:latin typeface="Inter" pitchFamily="34" charset="0"/>
                <a:ea typeface="Inter" pitchFamily="34" charset="-122"/>
                <a:cs typeface="Inter" pitchFamily="34" charset="-120"/>
              </a:rPr>
              <a:t>Beer hall culture</a:t>
            </a:r>
            <a:endParaRPr lang="en-US" sz="1700" dirty="0"/>
          </a:p>
        </p:txBody>
      </p:sp>
      <p:sp>
        <p:nvSpPr>
          <p:cNvPr id="11" name="Text 8"/>
          <p:cNvSpPr/>
          <p:nvPr/>
        </p:nvSpPr>
        <p:spPr>
          <a:xfrm>
            <a:off x="4848820" y="4198977"/>
            <a:ext cx="2758678" cy="344805"/>
          </a:xfrm>
          <a:prstGeom prst="rect">
            <a:avLst/>
          </a:prstGeom>
          <a:noFill/>
          <a:ln/>
        </p:spPr>
        <p:txBody>
          <a:bodyPr wrap="none" lIns="0" tIns="0" rIns="0" bIns="0" rtlCol="0" anchor="t"/>
          <a:lstStyle/>
          <a:p>
            <a:pPr algn="l" indent="0" marL="0">
              <a:lnSpc>
                <a:spcPts val="2700"/>
              </a:lnSpc>
              <a:buNone/>
            </a:pPr>
            <a:r>
              <a:rPr lang="en-US" sz="2150" dirty="0">
                <a:solidFill>
                  <a:srgbClr val="EFD5FA"/>
                </a:solidFill>
                <a:latin typeface="Instrument Sans Medium" pitchFamily="34" charset="0"/>
                <a:ea typeface="Instrument Sans Medium" pitchFamily="34" charset="-122"/>
                <a:cs typeface="Instrument Sans Medium" pitchFamily="34" charset="-120"/>
              </a:rPr>
              <a:t>Budget Essentials</a:t>
            </a:r>
            <a:endParaRPr lang="en-US" sz="2150" dirty="0"/>
          </a:p>
        </p:txBody>
      </p:sp>
      <p:sp>
        <p:nvSpPr>
          <p:cNvPr id="12" name="Text 9"/>
          <p:cNvSpPr/>
          <p:nvPr/>
        </p:nvSpPr>
        <p:spPr>
          <a:xfrm>
            <a:off x="4848820" y="4764405"/>
            <a:ext cx="3530441" cy="706279"/>
          </a:xfrm>
          <a:prstGeom prst="rect">
            <a:avLst/>
          </a:prstGeom>
          <a:noFill/>
          <a:ln/>
        </p:spPr>
        <p:txBody>
          <a:bodyPr wrap="square" lIns="0" tIns="0" rIns="0" bIns="0" rtlCol="0" anchor="t"/>
          <a:lstStyle/>
          <a:p>
            <a:pPr algn="l" marL="342900" indent="-342900">
              <a:lnSpc>
                <a:spcPts val="2750"/>
              </a:lnSpc>
              <a:buSzPct val="100000"/>
              <a:buChar char="•"/>
            </a:pPr>
            <a:r>
              <a:rPr lang="en-US" sz="1700" dirty="0">
                <a:solidFill>
                  <a:srgbClr val="C7CDD6"/>
                </a:solidFill>
                <a:latin typeface="Inter" pitchFamily="34" charset="0"/>
                <a:ea typeface="Inter" pitchFamily="34" charset="-122"/>
                <a:cs typeface="Inter" pitchFamily="34" charset="-120"/>
              </a:rPr>
              <a:t>Accommodation: €55–90/night</a:t>
            </a:r>
            <a:endParaRPr lang="en-US" sz="1700" dirty="0"/>
          </a:p>
        </p:txBody>
      </p:sp>
      <p:sp>
        <p:nvSpPr>
          <p:cNvPr id="13" name="Text 10"/>
          <p:cNvSpPr/>
          <p:nvPr/>
        </p:nvSpPr>
        <p:spPr>
          <a:xfrm>
            <a:off x="4848820" y="5547836"/>
            <a:ext cx="3530441" cy="353139"/>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7CDD6"/>
                </a:solidFill>
                <a:latin typeface="Inter" pitchFamily="34" charset="0"/>
                <a:ea typeface="Inter" pitchFamily="34" charset="-122"/>
                <a:cs typeface="Inter" pitchFamily="34" charset="-120"/>
              </a:rPr>
              <a:t>Meals: €25–45/day</a:t>
            </a:r>
            <a:endParaRPr lang="en-US" sz="1700" dirty="0"/>
          </a:p>
        </p:txBody>
      </p:sp>
      <p:sp>
        <p:nvSpPr>
          <p:cNvPr id="14" name="Text 11"/>
          <p:cNvSpPr/>
          <p:nvPr/>
        </p:nvSpPr>
        <p:spPr>
          <a:xfrm>
            <a:off x="4848820" y="5978128"/>
            <a:ext cx="3530441" cy="353139"/>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7CDD6"/>
                </a:solidFill>
                <a:latin typeface="Inter" pitchFamily="34" charset="0"/>
                <a:ea typeface="Inter" pitchFamily="34" charset="-122"/>
                <a:cs typeface="Inter" pitchFamily="34" charset="-120"/>
              </a:rPr>
              <a:t>Attractions: €40–50/day</a:t>
            </a:r>
            <a:endParaRPr lang="en-US" sz="1700" dirty="0"/>
          </a:p>
        </p:txBody>
      </p:sp>
      <p:sp>
        <p:nvSpPr>
          <p:cNvPr id="15" name="Text 12"/>
          <p:cNvSpPr/>
          <p:nvPr/>
        </p:nvSpPr>
        <p:spPr>
          <a:xfrm>
            <a:off x="4848820" y="6408420"/>
            <a:ext cx="3530441" cy="353139"/>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C7CDD6"/>
                </a:solidFill>
                <a:latin typeface="Inter" pitchFamily="34" charset="0"/>
                <a:ea typeface="Inter" pitchFamily="34" charset="-122"/>
                <a:cs typeface="Inter" pitchFamily="34" charset="-120"/>
              </a:rPr>
              <a:t>Day trip train: €30–40</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127998"/>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Day 5: Romantic Road - Rothenburg ob der Tauber</a:t>
            </a:r>
            <a:endParaRPr lang="en-US" sz="4450" dirty="0"/>
          </a:p>
        </p:txBody>
      </p:sp>
      <p:sp>
        <p:nvSpPr>
          <p:cNvPr id="3" name="Text 1"/>
          <p:cNvSpPr/>
          <p:nvPr/>
        </p:nvSpPr>
        <p:spPr>
          <a:xfrm>
            <a:off x="793790" y="2999184"/>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C7CDD6"/>
                </a:solidFill>
                <a:latin typeface="Inter" pitchFamily="34" charset="0"/>
                <a:ea typeface="Inter" pitchFamily="34" charset="-122"/>
                <a:cs typeface="Inter" pitchFamily="34" charset="-120"/>
              </a:rPr>
              <a:t>Step into a storybook on the Romantic Road. Rothenburg preserves medieval charm with intact town walls, half-timbered houses, and cobblestone streets that transport you back centuries. It's Germany's most enchanting small town.</a:t>
            </a:r>
            <a:endParaRPr lang="en-US" sz="1750" dirty="0"/>
          </a:p>
        </p:txBody>
      </p:sp>
      <p:sp>
        <p:nvSpPr>
          <p:cNvPr id="4" name="Shape 2"/>
          <p:cNvSpPr/>
          <p:nvPr/>
        </p:nvSpPr>
        <p:spPr>
          <a:xfrm>
            <a:off x="793790" y="3980140"/>
            <a:ext cx="4196358" cy="3121462"/>
          </a:xfrm>
          <a:prstGeom prst="roundRect">
            <a:avLst>
              <a:gd name="adj" fmla="val 1090"/>
            </a:avLst>
          </a:prstGeom>
          <a:solidFill>
            <a:srgbClr val="434348"/>
          </a:solidFill>
          <a:ln/>
        </p:spPr>
      </p:sp>
      <p:sp>
        <p:nvSpPr>
          <p:cNvPr id="5" name="Text 3"/>
          <p:cNvSpPr/>
          <p:nvPr/>
        </p:nvSpPr>
        <p:spPr>
          <a:xfrm>
            <a:off x="1020604" y="420695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What to Do</a:t>
            </a:r>
            <a:endParaRPr lang="en-US" sz="2200" dirty="0"/>
          </a:p>
        </p:txBody>
      </p:sp>
      <p:sp>
        <p:nvSpPr>
          <p:cNvPr id="6" name="Text 4"/>
          <p:cNvSpPr/>
          <p:nvPr/>
        </p:nvSpPr>
        <p:spPr>
          <a:xfrm>
            <a:off x="1020604" y="4697373"/>
            <a:ext cx="3742730" cy="2177415"/>
          </a:xfrm>
          <a:prstGeom prst="rect">
            <a:avLst/>
          </a:prstGeom>
          <a:noFill/>
          <a:ln/>
        </p:spPr>
        <p:txBody>
          <a:bodyPr wrap="square" lIns="0" tIns="0" rIns="0" bIns="0" rtlCol="0" anchor="t"/>
          <a:lstStyle/>
          <a:p>
            <a:pPr algn="l" indent="0" marL="0">
              <a:lnSpc>
                <a:spcPts val="2850"/>
              </a:lnSpc>
              <a:buNone/>
            </a:pPr>
            <a:r>
              <a:rPr lang="en-US" sz="1750" dirty="0">
                <a:solidFill>
                  <a:srgbClr val="C7CDD6"/>
                </a:solidFill>
                <a:latin typeface="Inter" pitchFamily="34" charset="0"/>
                <a:ea typeface="Inter" pitchFamily="34" charset="-122"/>
                <a:cs typeface="Inter" pitchFamily="34" charset="-120"/>
              </a:rPr>
              <a:t>Walk the town walls for panoramic views, explore the Medieval Crime &amp; Punishment Museum, visit St. James Church for its intricate altar, and browse artisan shops selling handcrafted goods.</a:t>
            </a:r>
            <a:endParaRPr lang="en-US" sz="1750" dirty="0"/>
          </a:p>
        </p:txBody>
      </p:sp>
      <p:sp>
        <p:nvSpPr>
          <p:cNvPr id="7" name="Shape 5"/>
          <p:cNvSpPr/>
          <p:nvPr/>
        </p:nvSpPr>
        <p:spPr>
          <a:xfrm>
            <a:off x="5216962" y="3980140"/>
            <a:ext cx="4196358" cy="3121462"/>
          </a:xfrm>
          <a:prstGeom prst="roundRect">
            <a:avLst>
              <a:gd name="adj" fmla="val 1090"/>
            </a:avLst>
          </a:prstGeom>
          <a:solidFill>
            <a:srgbClr val="434348"/>
          </a:solidFill>
          <a:ln/>
        </p:spPr>
      </p:sp>
      <p:sp>
        <p:nvSpPr>
          <p:cNvPr id="8" name="Text 6"/>
          <p:cNvSpPr/>
          <p:nvPr/>
        </p:nvSpPr>
        <p:spPr>
          <a:xfrm>
            <a:off x="5443776" y="420695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Budget</a:t>
            </a:r>
            <a:endParaRPr lang="en-US" sz="2200" dirty="0"/>
          </a:p>
        </p:txBody>
      </p:sp>
      <p:sp>
        <p:nvSpPr>
          <p:cNvPr id="9" name="Text 7"/>
          <p:cNvSpPr/>
          <p:nvPr/>
        </p:nvSpPr>
        <p:spPr>
          <a:xfrm>
            <a:off x="5443776" y="4697373"/>
            <a:ext cx="3742730" cy="1814513"/>
          </a:xfrm>
          <a:prstGeom prst="rect">
            <a:avLst/>
          </a:prstGeom>
          <a:noFill/>
          <a:ln/>
        </p:spPr>
        <p:txBody>
          <a:bodyPr wrap="square" lIns="0" tIns="0" rIns="0" bIns="0" rtlCol="0" anchor="t"/>
          <a:lstStyle/>
          <a:p>
            <a:pPr algn="l" indent="0" marL="0">
              <a:lnSpc>
                <a:spcPts val="2850"/>
              </a:lnSpc>
              <a:buNone/>
            </a:pPr>
            <a:r>
              <a:rPr lang="en-US" sz="1750" dirty="0">
                <a:solidFill>
                  <a:srgbClr val="C7CDD6"/>
                </a:solidFill>
                <a:latin typeface="Inter" pitchFamily="34" charset="0"/>
                <a:ea typeface="Inter" pitchFamily="34" charset="-122"/>
                <a:cs typeface="Inter" pitchFamily="34" charset="-120"/>
              </a:rPr>
              <a:t>Day trip from Munich: €30–40 train fare. Meals: €20–35/day. Accommodations (optional overnight): €50–75/night. Most attractions: €5–8 each.</a:t>
            </a:r>
            <a:endParaRPr lang="en-US" sz="1750" dirty="0"/>
          </a:p>
        </p:txBody>
      </p:sp>
      <p:sp>
        <p:nvSpPr>
          <p:cNvPr id="10" name="Shape 8"/>
          <p:cNvSpPr/>
          <p:nvPr/>
        </p:nvSpPr>
        <p:spPr>
          <a:xfrm>
            <a:off x="9640133" y="3980140"/>
            <a:ext cx="4196358" cy="3121462"/>
          </a:xfrm>
          <a:prstGeom prst="roundRect">
            <a:avLst>
              <a:gd name="adj" fmla="val 1090"/>
            </a:avLst>
          </a:prstGeom>
          <a:solidFill>
            <a:srgbClr val="434348"/>
          </a:solidFill>
          <a:ln/>
        </p:spPr>
      </p:sp>
      <p:sp>
        <p:nvSpPr>
          <p:cNvPr id="11" name="Text 9"/>
          <p:cNvSpPr/>
          <p:nvPr/>
        </p:nvSpPr>
        <p:spPr>
          <a:xfrm>
            <a:off x="9866948" y="420695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Insider Tip</a:t>
            </a:r>
            <a:endParaRPr lang="en-US" sz="2200" dirty="0"/>
          </a:p>
        </p:txBody>
      </p:sp>
      <p:sp>
        <p:nvSpPr>
          <p:cNvPr id="12" name="Text 10"/>
          <p:cNvSpPr/>
          <p:nvPr/>
        </p:nvSpPr>
        <p:spPr>
          <a:xfrm>
            <a:off x="9866948" y="4697373"/>
            <a:ext cx="3742730" cy="2177415"/>
          </a:xfrm>
          <a:prstGeom prst="rect">
            <a:avLst/>
          </a:prstGeom>
          <a:noFill/>
          <a:ln/>
        </p:spPr>
        <p:txBody>
          <a:bodyPr wrap="square" lIns="0" tIns="0" rIns="0" bIns="0" rtlCol="0" anchor="t"/>
          <a:lstStyle/>
          <a:p>
            <a:pPr algn="l" indent="0" marL="0">
              <a:lnSpc>
                <a:spcPts val="2850"/>
              </a:lnSpc>
              <a:buNone/>
            </a:pPr>
            <a:r>
              <a:rPr lang="en-US" sz="1750" dirty="0">
                <a:solidFill>
                  <a:srgbClr val="C7CDD6"/>
                </a:solidFill>
                <a:latin typeface="Inter" pitchFamily="34" charset="0"/>
                <a:ea typeface="Inter" pitchFamily="34" charset="-122"/>
                <a:cs typeface="Inter" pitchFamily="34" charset="-120"/>
              </a:rPr>
              <a:t>Arrive early morning or stay overnight to experience the town without cruise ship crowds. The Night Watchman's tour (7:30 PM) offers authentic local history and humor in English.</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505"/>
          </a:xfrm>
          <a:prstGeom prst="rect">
            <a:avLst/>
          </a:prstGeom>
        </p:spPr>
      </p:pic>
      <p:sp>
        <p:nvSpPr>
          <p:cNvPr id="3" name="Text 0"/>
          <p:cNvSpPr/>
          <p:nvPr/>
        </p:nvSpPr>
        <p:spPr>
          <a:xfrm>
            <a:off x="698302" y="548640"/>
            <a:ext cx="7747397" cy="1247061"/>
          </a:xfrm>
          <a:prstGeom prst="rect">
            <a:avLst/>
          </a:prstGeom>
          <a:noFill/>
          <a:ln/>
        </p:spPr>
        <p:txBody>
          <a:bodyPr wrap="square" lIns="0" tIns="0" rIns="0" bIns="0" rtlCol="0" anchor="t"/>
          <a:lstStyle/>
          <a:p>
            <a:pPr algn="l" indent="0" marL="0">
              <a:lnSpc>
                <a:spcPts val="4900"/>
              </a:lnSpc>
              <a:buNone/>
            </a:pPr>
            <a:r>
              <a:rPr lang="en-US" sz="3900" dirty="0">
                <a:solidFill>
                  <a:srgbClr val="EFD5FA"/>
                </a:solidFill>
                <a:latin typeface="Instrument Sans Medium" pitchFamily="34" charset="0"/>
                <a:ea typeface="Instrument Sans Medium" pitchFamily="34" charset="-122"/>
                <a:cs typeface="Instrument Sans Medium" pitchFamily="34" charset="-120"/>
              </a:rPr>
              <a:t>Day 6: Cologne's Cathedral &amp; River Rhine</a:t>
            </a:r>
            <a:endParaRPr lang="en-US" sz="3900" dirty="0"/>
          </a:p>
        </p:txBody>
      </p:sp>
      <p:sp>
        <p:nvSpPr>
          <p:cNvPr id="4" name="Text 1"/>
          <p:cNvSpPr/>
          <p:nvPr/>
        </p:nvSpPr>
        <p:spPr>
          <a:xfrm>
            <a:off x="698302" y="2094905"/>
            <a:ext cx="7747397" cy="957620"/>
          </a:xfrm>
          <a:prstGeom prst="rect">
            <a:avLst/>
          </a:prstGeom>
          <a:noFill/>
          <a:ln/>
        </p:spPr>
        <p:txBody>
          <a:bodyPr wrap="square" lIns="0" tIns="0" rIns="0" bIns="0" rtlCol="0" anchor="t"/>
          <a:lstStyle/>
          <a:p>
            <a:pPr algn="l" indent="0" marL="0">
              <a:lnSpc>
                <a:spcPts val="2500"/>
              </a:lnSpc>
              <a:buNone/>
            </a:pPr>
            <a:r>
              <a:rPr lang="en-US" sz="1550" dirty="0">
                <a:solidFill>
                  <a:srgbClr val="C7CDD6"/>
                </a:solidFill>
                <a:latin typeface="Inter" pitchFamily="34" charset="0"/>
                <a:ea typeface="Inter" pitchFamily="34" charset="-122"/>
                <a:cs typeface="Inter" pitchFamily="34" charset="-120"/>
              </a:rPr>
              <a:t>Cologne showcases Gothic grandeur and Rhineside romance. The UNESCO-listed cathedral dominates the skyline, while the riverside neighborhoods pulse with galleries, beer halls, and the convivial spirit of the Rhineland.</a:t>
            </a:r>
            <a:endParaRPr lang="en-US" sz="1550" dirty="0"/>
          </a:p>
        </p:txBody>
      </p:sp>
      <p:pic>
        <p:nvPicPr>
          <p:cNvPr id="5" name="Image 1" descr="preencoded.png">    </p:cNvPr>
          <p:cNvPicPr>
            <a:picLocks noChangeAspect="1"/>
          </p:cNvPicPr>
          <p:nvPr/>
        </p:nvPicPr>
        <p:blipFill>
          <a:blip r:embed="rId2"/>
          <a:stretch>
            <a:fillRect/>
          </a:stretch>
        </p:blipFill>
        <p:spPr>
          <a:xfrm>
            <a:off x="698302" y="3276957"/>
            <a:ext cx="997625" cy="1468636"/>
          </a:xfrm>
          <a:prstGeom prst="rect">
            <a:avLst/>
          </a:prstGeom>
        </p:spPr>
      </p:pic>
      <p:sp>
        <p:nvSpPr>
          <p:cNvPr id="6" name="Text 2"/>
          <p:cNvSpPr/>
          <p:nvPr/>
        </p:nvSpPr>
        <p:spPr>
          <a:xfrm>
            <a:off x="1895356" y="3476387"/>
            <a:ext cx="2494121" cy="311706"/>
          </a:xfrm>
          <a:prstGeom prst="rect">
            <a:avLst/>
          </a:prstGeom>
          <a:noFill/>
          <a:ln/>
        </p:spPr>
        <p:txBody>
          <a:bodyPr wrap="none" lIns="0" tIns="0" rIns="0" bIns="0" rtlCol="0" anchor="t"/>
          <a:lstStyle/>
          <a:p>
            <a:pPr algn="l" indent="0" marL="0">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Cologne Cathedral</a:t>
            </a:r>
            <a:endParaRPr lang="en-US" sz="1950" dirty="0"/>
          </a:p>
        </p:txBody>
      </p:sp>
      <p:sp>
        <p:nvSpPr>
          <p:cNvPr id="7" name="Text 3"/>
          <p:cNvSpPr/>
          <p:nvPr/>
        </p:nvSpPr>
        <p:spPr>
          <a:xfrm>
            <a:off x="1895356" y="3907750"/>
            <a:ext cx="6550343" cy="638413"/>
          </a:xfrm>
          <a:prstGeom prst="rect">
            <a:avLst/>
          </a:prstGeom>
          <a:noFill/>
          <a:ln/>
        </p:spPr>
        <p:txBody>
          <a:bodyPr wrap="square" lIns="0" tIns="0" rIns="0" bIns="0" rtlCol="0" anchor="t"/>
          <a:lstStyle/>
          <a:p>
            <a:pPr algn="l" indent="0" marL="0">
              <a:lnSpc>
                <a:spcPts val="2500"/>
              </a:lnSpc>
              <a:buNone/>
            </a:pPr>
            <a:r>
              <a:rPr lang="en-US" sz="1550" dirty="0">
                <a:solidFill>
                  <a:srgbClr val="C7CDD6"/>
                </a:solidFill>
                <a:latin typeface="Inter" pitchFamily="34" charset="0"/>
                <a:ea typeface="Inter" pitchFamily="34" charset="-122"/>
                <a:cs typeface="Inter" pitchFamily="34" charset="-120"/>
              </a:rPr>
              <a:t>Climb 533 steps for aerial views; UNESCO masterpiece of Gothic architecture</a:t>
            </a:r>
            <a:endParaRPr lang="en-US" sz="1550" dirty="0"/>
          </a:p>
        </p:txBody>
      </p:sp>
      <p:pic>
        <p:nvPicPr>
          <p:cNvPr id="8" name="Image 2" descr="preencoded.png">    </p:cNvPr>
          <p:cNvPicPr>
            <a:picLocks noChangeAspect="1"/>
          </p:cNvPicPr>
          <p:nvPr/>
        </p:nvPicPr>
        <p:blipFill>
          <a:blip r:embed="rId3"/>
          <a:stretch>
            <a:fillRect/>
          </a:stretch>
        </p:blipFill>
        <p:spPr>
          <a:xfrm>
            <a:off x="698302" y="4745593"/>
            <a:ext cx="997625" cy="1468636"/>
          </a:xfrm>
          <a:prstGeom prst="rect">
            <a:avLst/>
          </a:prstGeom>
        </p:spPr>
      </p:pic>
      <p:sp>
        <p:nvSpPr>
          <p:cNvPr id="9" name="Text 4"/>
          <p:cNvSpPr/>
          <p:nvPr/>
        </p:nvSpPr>
        <p:spPr>
          <a:xfrm>
            <a:off x="1895356" y="4945023"/>
            <a:ext cx="2494121" cy="311706"/>
          </a:xfrm>
          <a:prstGeom prst="rect">
            <a:avLst/>
          </a:prstGeom>
          <a:noFill/>
          <a:ln/>
        </p:spPr>
        <p:txBody>
          <a:bodyPr wrap="none" lIns="0" tIns="0" rIns="0" bIns="0" rtlCol="0" anchor="t"/>
          <a:lstStyle/>
          <a:p>
            <a:pPr algn="l" indent="0" marL="0">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Rhine River Cruise</a:t>
            </a:r>
            <a:endParaRPr lang="en-US" sz="1950" dirty="0"/>
          </a:p>
        </p:txBody>
      </p:sp>
      <p:sp>
        <p:nvSpPr>
          <p:cNvPr id="10" name="Text 5"/>
          <p:cNvSpPr/>
          <p:nvPr/>
        </p:nvSpPr>
        <p:spPr>
          <a:xfrm>
            <a:off x="1895356" y="5376386"/>
            <a:ext cx="6550343" cy="638413"/>
          </a:xfrm>
          <a:prstGeom prst="rect">
            <a:avLst/>
          </a:prstGeom>
          <a:noFill/>
          <a:ln/>
        </p:spPr>
        <p:txBody>
          <a:bodyPr wrap="square" lIns="0" tIns="0" rIns="0" bIns="0" rtlCol="0" anchor="t"/>
          <a:lstStyle/>
          <a:p>
            <a:pPr algn="l" indent="0" marL="0">
              <a:lnSpc>
                <a:spcPts val="2500"/>
              </a:lnSpc>
              <a:buNone/>
            </a:pPr>
            <a:r>
              <a:rPr lang="en-US" sz="1550" dirty="0">
                <a:solidFill>
                  <a:srgbClr val="C7CDD6"/>
                </a:solidFill>
                <a:latin typeface="Inter" pitchFamily="34" charset="0"/>
                <a:ea typeface="Inter" pitchFamily="34" charset="-122"/>
                <a:cs typeface="Inter" pitchFamily="34" charset="-120"/>
              </a:rPr>
              <a:t>Scenic boat tours reveal vineyards and castle ruins along Germany's most romantic stretch</a:t>
            </a:r>
            <a:endParaRPr lang="en-US" sz="1550" dirty="0"/>
          </a:p>
        </p:txBody>
      </p:sp>
      <p:pic>
        <p:nvPicPr>
          <p:cNvPr id="11" name="Image 3" descr="preencoded.png">    </p:cNvPr>
          <p:cNvPicPr>
            <a:picLocks noChangeAspect="1"/>
          </p:cNvPicPr>
          <p:nvPr/>
        </p:nvPicPr>
        <p:blipFill>
          <a:blip r:embed="rId4"/>
          <a:stretch>
            <a:fillRect/>
          </a:stretch>
        </p:blipFill>
        <p:spPr>
          <a:xfrm>
            <a:off x="698302" y="6214229"/>
            <a:ext cx="997625" cy="1468636"/>
          </a:xfrm>
          <a:prstGeom prst="rect">
            <a:avLst/>
          </a:prstGeom>
        </p:spPr>
      </p:pic>
      <p:sp>
        <p:nvSpPr>
          <p:cNvPr id="12" name="Text 6"/>
          <p:cNvSpPr/>
          <p:nvPr/>
        </p:nvSpPr>
        <p:spPr>
          <a:xfrm>
            <a:off x="1895356" y="6413659"/>
            <a:ext cx="2494121" cy="311706"/>
          </a:xfrm>
          <a:prstGeom prst="rect">
            <a:avLst/>
          </a:prstGeom>
          <a:noFill/>
          <a:ln/>
        </p:spPr>
        <p:txBody>
          <a:bodyPr wrap="none" lIns="0" tIns="0" rIns="0" bIns="0" rtlCol="0" anchor="t"/>
          <a:lstStyle/>
          <a:p>
            <a:pPr algn="l" indent="0" marL="0">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Museum Quarter</a:t>
            </a:r>
            <a:endParaRPr lang="en-US" sz="1950" dirty="0"/>
          </a:p>
        </p:txBody>
      </p:sp>
      <p:sp>
        <p:nvSpPr>
          <p:cNvPr id="13" name="Text 7"/>
          <p:cNvSpPr/>
          <p:nvPr/>
        </p:nvSpPr>
        <p:spPr>
          <a:xfrm>
            <a:off x="1895356" y="6845022"/>
            <a:ext cx="6550343" cy="638413"/>
          </a:xfrm>
          <a:prstGeom prst="rect">
            <a:avLst/>
          </a:prstGeom>
          <a:noFill/>
          <a:ln/>
        </p:spPr>
        <p:txBody>
          <a:bodyPr wrap="square" lIns="0" tIns="0" rIns="0" bIns="0" rtlCol="0" anchor="t"/>
          <a:lstStyle/>
          <a:p>
            <a:pPr algn="l" indent="0" marL="0">
              <a:lnSpc>
                <a:spcPts val="2500"/>
              </a:lnSpc>
              <a:buNone/>
            </a:pPr>
            <a:r>
              <a:rPr lang="en-US" sz="1550" dirty="0">
                <a:solidFill>
                  <a:srgbClr val="C7CDD6"/>
                </a:solidFill>
                <a:latin typeface="Inter" pitchFamily="34" charset="0"/>
                <a:ea typeface="Inter" pitchFamily="34" charset="-122"/>
                <a:cs typeface="Inter" pitchFamily="34" charset="-120"/>
              </a:rPr>
              <a:t>Over 30 museums explore art, history, and culture within walking distance</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7474" y="758071"/>
            <a:ext cx="7649051" cy="1334929"/>
          </a:xfrm>
          <a:prstGeom prst="rect">
            <a:avLst/>
          </a:prstGeom>
          <a:noFill/>
          <a:ln/>
        </p:spPr>
        <p:txBody>
          <a:bodyPr wrap="square" lIns="0" tIns="0" rIns="0" bIns="0" rtlCol="0" anchor="t"/>
          <a:lstStyle/>
          <a:p>
            <a:pPr algn="l" indent="0" marL="0">
              <a:lnSpc>
                <a:spcPts val="5250"/>
              </a:lnSpc>
              <a:buNone/>
            </a:pPr>
            <a:r>
              <a:rPr lang="en-US" sz="4200" dirty="0">
                <a:solidFill>
                  <a:srgbClr val="EFD5FA"/>
                </a:solidFill>
                <a:latin typeface="Instrument Sans Medium" pitchFamily="34" charset="0"/>
                <a:ea typeface="Instrument Sans Medium" pitchFamily="34" charset="-122"/>
                <a:cs typeface="Instrument Sans Medium" pitchFamily="34" charset="-120"/>
              </a:rPr>
              <a:t>Day 7: Hamburg's Maritime Spirit &amp; Nightlife</a:t>
            </a:r>
            <a:endParaRPr lang="en-US" sz="4200" dirty="0"/>
          </a:p>
        </p:txBody>
      </p:sp>
      <p:sp>
        <p:nvSpPr>
          <p:cNvPr id="4" name="Text 1"/>
          <p:cNvSpPr/>
          <p:nvPr/>
        </p:nvSpPr>
        <p:spPr>
          <a:xfrm>
            <a:off x="747474" y="2413278"/>
            <a:ext cx="7649051" cy="1366838"/>
          </a:xfrm>
          <a:prstGeom prst="rect">
            <a:avLst/>
          </a:prstGeom>
          <a:noFill/>
          <a:ln/>
        </p:spPr>
        <p:txBody>
          <a:bodyPr wrap="square" lIns="0" tIns="0" rIns="0" bIns="0" rtlCol="0" anchor="t"/>
          <a:lstStyle/>
          <a:p>
            <a:pPr algn="l" indent="0" marL="0">
              <a:lnSpc>
                <a:spcPts val="2650"/>
              </a:lnSpc>
              <a:buNone/>
            </a:pPr>
            <a:r>
              <a:rPr lang="en-US" sz="1650" dirty="0">
                <a:solidFill>
                  <a:srgbClr val="C7CDD6"/>
                </a:solidFill>
                <a:latin typeface="Inter" pitchFamily="34" charset="0"/>
                <a:ea typeface="Inter" pitchFamily="34" charset="-122"/>
                <a:cs typeface="Inter" pitchFamily="34" charset="-120"/>
              </a:rPr>
              <a:t>End your journey in Hamburg, Germany's gateway to the world. This port city blends maritime heritage with cosmopolitan energy, featuring world-class museums, the iconic Reeperbahn nightlife district, and waterfront charm.</a:t>
            </a:r>
            <a:endParaRPr lang="en-US" sz="1650" dirty="0"/>
          </a:p>
        </p:txBody>
      </p:sp>
      <p:sp>
        <p:nvSpPr>
          <p:cNvPr id="5" name="Text 2"/>
          <p:cNvSpPr/>
          <p:nvPr/>
        </p:nvSpPr>
        <p:spPr>
          <a:xfrm>
            <a:off x="747474" y="4233863"/>
            <a:ext cx="2669619" cy="333613"/>
          </a:xfrm>
          <a:prstGeom prst="rect">
            <a:avLst/>
          </a:prstGeom>
          <a:noFill/>
          <a:ln/>
        </p:spPr>
        <p:txBody>
          <a:bodyPr wrap="none" lIns="0" tIns="0" rIns="0" bIns="0" rtlCol="0" anchor="t"/>
          <a:lstStyle/>
          <a:p>
            <a:pPr algn="l" indent="0" marL="0">
              <a:lnSpc>
                <a:spcPts val="2600"/>
              </a:lnSpc>
              <a:buNone/>
            </a:pPr>
            <a:r>
              <a:rPr lang="en-US" sz="2100" dirty="0">
                <a:solidFill>
                  <a:srgbClr val="EFD5FA"/>
                </a:solidFill>
                <a:latin typeface="Instrument Sans Medium" pitchFamily="34" charset="0"/>
                <a:ea typeface="Instrument Sans Medium" pitchFamily="34" charset="-122"/>
                <a:cs typeface="Instrument Sans Medium" pitchFamily="34" charset="-120"/>
              </a:rPr>
              <a:t>Must Experience</a:t>
            </a:r>
            <a:endParaRPr lang="en-US" sz="2100" dirty="0"/>
          </a:p>
        </p:txBody>
      </p:sp>
      <p:sp>
        <p:nvSpPr>
          <p:cNvPr id="6" name="Text 3"/>
          <p:cNvSpPr/>
          <p:nvPr/>
        </p:nvSpPr>
        <p:spPr>
          <a:xfrm>
            <a:off x="747474" y="4780955"/>
            <a:ext cx="3564017" cy="683419"/>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C7CDD6"/>
                </a:solidFill>
                <a:latin typeface="Inter" pitchFamily="34" charset="0"/>
                <a:ea typeface="Inter" pitchFamily="34" charset="-122"/>
                <a:cs typeface="Inter" pitchFamily="34" charset="-120"/>
              </a:rPr>
              <a:t>Miniatur Wunderland (world's largest model railway)</a:t>
            </a:r>
            <a:endParaRPr lang="en-US" sz="1650" dirty="0"/>
          </a:p>
        </p:txBody>
      </p:sp>
      <p:sp>
        <p:nvSpPr>
          <p:cNvPr id="7" name="Text 4"/>
          <p:cNvSpPr/>
          <p:nvPr/>
        </p:nvSpPr>
        <p:spPr>
          <a:xfrm>
            <a:off x="747474" y="5539026"/>
            <a:ext cx="3564017" cy="683419"/>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C7CDD6"/>
                </a:solidFill>
                <a:latin typeface="Inter" pitchFamily="34" charset="0"/>
                <a:ea typeface="Inter" pitchFamily="34" charset="-122"/>
                <a:cs typeface="Inter" pitchFamily="34" charset="-120"/>
              </a:rPr>
              <a:t>Port Authority building &amp; harbor tour</a:t>
            </a:r>
            <a:endParaRPr lang="en-US" sz="1650" dirty="0"/>
          </a:p>
        </p:txBody>
      </p:sp>
      <p:sp>
        <p:nvSpPr>
          <p:cNvPr id="8" name="Text 5"/>
          <p:cNvSpPr/>
          <p:nvPr/>
        </p:nvSpPr>
        <p:spPr>
          <a:xfrm>
            <a:off x="747474" y="6297097"/>
            <a:ext cx="3564017" cy="341709"/>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C7CDD6"/>
                </a:solidFill>
                <a:latin typeface="Inter" pitchFamily="34" charset="0"/>
                <a:ea typeface="Inter" pitchFamily="34" charset="-122"/>
                <a:cs typeface="Inter" pitchFamily="34" charset="-120"/>
              </a:rPr>
              <a:t>Kunsthalle museum</a:t>
            </a:r>
            <a:endParaRPr lang="en-US" sz="1650" dirty="0"/>
          </a:p>
        </p:txBody>
      </p:sp>
      <p:sp>
        <p:nvSpPr>
          <p:cNvPr id="9" name="Text 6"/>
          <p:cNvSpPr/>
          <p:nvPr/>
        </p:nvSpPr>
        <p:spPr>
          <a:xfrm>
            <a:off x="747474" y="6713458"/>
            <a:ext cx="3564017" cy="683419"/>
          </a:xfrm>
          <a:prstGeom prst="rect">
            <a:avLst/>
          </a:prstGeom>
          <a:noFill/>
          <a:ln/>
        </p:spPr>
        <p:txBody>
          <a:bodyPr wrap="square" lIns="0" tIns="0" rIns="0" bIns="0" rtlCol="0" anchor="t"/>
          <a:lstStyle/>
          <a:p>
            <a:pPr algn="l" marL="342900" indent="-342900">
              <a:lnSpc>
                <a:spcPts val="2650"/>
              </a:lnSpc>
              <a:buSzPct val="100000"/>
              <a:buChar char="•"/>
            </a:pPr>
            <a:r>
              <a:rPr lang="en-US" sz="1650" dirty="0">
                <a:solidFill>
                  <a:srgbClr val="C7CDD6"/>
                </a:solidFill>
                <a:latin typeface="Inter" pitchFamily="34" charset="0"/>
                <a:ea typeface="Inter" pitchFamily="34" charset="-122"/>
                <a:cs typeface="Inter" pitchFamily="34" charset="-120"/>
              </a:rPr>
              <a:t>Reeperbahn entertainment district</a:t>
            </a:r>
            <a:endParaRPr lang="en-US" sz="1650" dirty="0"/>
          </a:p>
        </p:txBody>
      </p:sp>
      <p:sp>
        <p:nvSpPr>
          <p:cNvPr id="10" name="Text 7"/>
          <p:cNvSpPr/>
          <p:nvPr/>
        </p:nvSpPr>
        <p:spPr>
          <a:xfrm>
            <a:off x="4840129" y="4233863"/>
            <a:ext cx="2669619" cy="333613"/>
          </a:xfrm>
          <a:prstGeom prst="rect">
            <a:avLst/>
          </a:prstGeom>
          <a:noFill/>
          <a:ln/>
        </p:spPr>
        <p:txBody>
          <a:bodyPr wrap="none" lIns="0" tIns="0" rIns="0" bIns="0" rtlCol="0" anchor="t"/>
          <a:lstStyle/>
          <a:p>
            <a:pPr algn="l" indent="0" marL="0">
              <a:lnSpc>
                <a:spcPts val="2600"/>
              </a:lnSpc>
              <a:buNone/>
            </a:pPr>
            <a:r>
              <a:rPr lang="en-US" sz="2100" dirty="0">
                <a:solidFill>
                  <a:srgbClr val="EFD5FA"/>
                </a:solidFill>
                <a:latin typeface="Instrument Sans Medium" pitchFamily="34" charset="0"/>
                <a:ea typeface="Instrument Sans Medium" pitchFamily="34" charset="-122"/>
                <a:cs typeface="Instrument Sans Medium" pitchFamily="34" charset="-120"/>
              </a:rPr>
              <a:t>Budget &amp; Logistics</a:t>
            </a:r>
            <a:endParaRPr lang="en-US" sz="2100" dirty="0"/>
          </a:p>
        </p:txBody>
      </p:sp>
      <p:sp>
        <p:nvSpPr>
          <p:cNvPr id="11" name="Text 8"/>
          <p:cNvSpPr/>
          <p:nvPr/>
        </p:nvSpPr>
        <p:spPr>
          <a:xfrm>
            <a:off x="4840129" y="4780955"/>
            <a:ext cx="3564017" cy="341709"/>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C7CDD6"/>
                </a:solidFill>
                <a:latin typeface="Inter" pitchFamily="34" charset="0"/>
                <a:ea typeface="Inter" pitchFamily="34" charset="-122"/>
                <a:cs typeface="Inter" pitchFamily="34" charset="-120"/>
              </a:rPr>
              <a:t>Train from Cologne: €60–90</a:t>
            </a:r>
            <a:endParaRPr lang="en-US" sz="1650" dirty="0"/>
          </a:p>
        </p:txBody>
      </p:sp>
      <p:sp>
        <p:nvSpPr>
          <p:cNvPr id="12" name="Text 9"/>
          <p:cNvSpPr/>
          <p:nvPr/>
        </p:nvSpPr>
        <p:spPr>
          <a:xfrm>
            <a:off x="4840129" y="5197316"/>
            <a:ext cx="3564017" cy="341709"/>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C7CDD6"/>
                </a:solidFill>
                <a:latin typeface="Inter" pitchFamily="34" charset="0"/>
                <a:ea typeface="Inter" pitchFamily="34" charset="-122"/>
                <a:cs typeface="Inter" pitchFamily="34" charset="-120"/>
              </a:rPr>
              <a:t>Accommodation: €60–95/night</a:t>
            </a:r>
            <a:endParaRPr lang="en-US" sz="1650" dirty="0"/>
          </a:p>
        </p:txBody>
      </p:sp>
      <p:sp>
        <p:nvSpPr>
          <p:cNvPr id="13" name="Text 10"/>
          <p:cNvSpPr/>
          <p:nvPr/>
        </p:nvSpPr>
        <p:spPr>
          <a:xfrm>
            <a:off x="4840129" y="5613678"/>
            <a:ext cx="3564017" cy="341709"/>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C7CDD6"/>
                </a:solidFill>
                <a:latin typeface="Inter" pitchFamily="34" charset="0"/>
                <a:ea typeface="Inter" pitchFamily="34" charset="-122"/>
                <a:cs typeface="Inter" pitchFamily="34" charset="-120"/>
              </a:rPr>
              <a:t>Meals: €30–50/day</a:t>
            </a:r>
            <a:endParaRPr lang="en-US" sz="1650" dirty="0"/>
          </a:p>
        </p:txBody>
      </p:sp>
      <p:sp>
        <p:nvSpPr>
          <p:cNvPr id="14" name="Text 11"/>
          <p:cNvSpPr/>
          <p:nvPr/>
        </p:nvSpPr>
        <p:spPr>
          <a:xfrm>
            <a:off x="4840129" y="6030039"/>
            <a:ext cx="3564017" cy="341709"/>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C7CDD6"/>
                </a:solidFill>
                <a:latin typeface="Inter" pitchFamily="34" charset="0"/>
                <a:ea typeface="Inter" pitchFamily="34" charset="-122"/>
                <a:cs typeface="Inter" pitchFamily="34" charset="-120"/>
              </a:rPr>
              <a:t>Attractions: €15–25/day</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07073" y="629841"/>
            <a:ext cx="7902654" cy="1108472"/>
          </a:xfrm>
          <a:prstGeom prst="rect">
            <a:avLst/>
          </a:prstGeom>
          <a:noFill/>
          <a:ln/>
        </p:spPr>
        <p:txBody>
          <a:bodyPr wrap="square" lIns="0" tIns="0" rIns="0" bIns="0" rtlCol="0" anchor="t"/>
          <a:lstStyle/>
          <a:p>
            <a:pPr algn="l" indent="0" marL="0">
              <a:lnSpc>
                <a:spcPts val="4350"/>
              </a:lnSpc>
              <a:buNone/>
            </a:pPr>
            <a:r>
              <a:rPr lang="en-US" sz="3450" dirty="0">
                <a:solidFill>
                  <a:srgbClr val="EFD5FA"/>
                </a:solidFill>
                <a:latin typeface="Instrument Sans Medium" pitchFamily="34" charset="0"/>
                <a:ea typeface="Instrument Sans Medium" pitchFamily="34" charset="-122"/>
                <a:cs typeface="Instrument Sans Medium" pitchFamily="34" charset="-120"/>
              </a:rPr>
              <a:t>Key Takeaways &amp; Cultural Survival Guide</a:t>
            </a:r>
            <a:endParaRPr lang="en-US" sz="3450" dirty="0"/>
          </a:p>
        </p:txBody>
      </p:sp>
      <p:sp>
        <p:nvSpPr>
          <p:cNvPr id="4" name="Text 1"/>
          <p:cNvSpPr/>
          <p:nvPr/>
        </p:nvSpPr>
        <p:spPr>
          <a:xfrm>
            <a:off x="6107073" y="2004298"/>
            <a:ext cx="7902654" cy="283845"/>
          </a:xfrm>
          <a:prstGeom prst="rect">
            <a:avLst/>
          </a:prstGeom>
          <a:noFill/>
          <a:ln/>
        </p:spPr>
        <p:txBody>
          <a:bodyPr wrap="none" lIns="0" tIns="0" rIns="0" bIns="0" rtlCol="0" anchor="t"/>
          <a:lstStyle/>
          <a:p>
            <a:pPr algn="l" indent="0" marL="0">
              <a:lnSpc>
                <a:spcPts val="2200"/>
              </a:lnSpc>
              <a:buNone/>
            </a:pPr>
            <a:r>
              <a:rPr lang="en-US" sz="1350" dirty="0">
                <a:solidFill>
                  <a:srgbClr val="C7CDD6"/>
                </a:solidFill>
                <a:latin typeface="Inter" pitchFamily="34" charset="0"/>
                <a:ea typeface="Inter" pitchFamily="34" charset="-122"/>
                <a:cs typeface="Inter" pitchFamily="34" charset="-120"/>
              </a:rPr>
              <a:t>Maximize your German experience with these essential insights and practical wisdom.</a:t>
            </a:r>
            <a:endParaRPr lang="en-US" sz="1350" dirty="0"/>
          </a:p>
        </p:txBody>
      </p:sp>
      <p:sp>
        <p:nvSpPr>
          <p:cNvPr id="5" name="Shape 2"/>
          <p:cNvSpPr/>
          <p:nvPr/>
        </p:nvSpPr>
        <p:spPr>
          <a:xfrm>
            <a:off x="6107073" y="2487573"/>
            <a:ext cx="398978" cy="398978"/>
          </a:xfrm>
          <a:prstGeom prst="roundRect">
            <a:avLst>
              <a:gd name="adj" fmla="val 6668"/>
            </a:avLst>
          </a:prstGeom>
          <a:solidFill>
            <a:srgbClr val="434348"/>
          </a:solidFill>
          <a:ln/>
        </p:spPr>
      </p:sp>
      <p:sp>
        <p:nvSpPr>
          <p:cNvPr id="6" name="Text 3"/>
          <p:cNvSpPr/>
          <p:nvPr/>
        </p:nvSpPr>
        <p:spPr>
          <a:xfrm>
            <a:off x="6173510" y="2520791"/>
            <a:ext cx="265986" cy="332423"/>
          </a:xfrm>
          <a:prstGeom prst="rect">
            <a:avLst/>
          </a:prstGeom>
          <a:noFill/>
          <a:ln/>
        </p:spPr>
        <p:txBody>
          <a:bodyPr wrap="none" lIns="0" tIns="0" rIns="0" bIns="0" rtlCol="0" anchor="t"/>
          <a:lstStyle/>
          <a:p>
            <a:pPr algn="ctr" indent="0" marL="0">
              <a:lnSpc>
                <a:spcPts val="2050"/>
              </a:lnSpc>
              <a:buNone/>
            </a:pPr>
            <a:r>
              <a:rPr lang="en-US" sz="2050" dirty="0">
                <a:solidFill>
                  <a:srgbClr val="C7CDD6"/>
                </a:solidFill>
                <a:latin typeface="Instrument Sans Medium" pitchFamily="34" charset="0"/>
                <a:ea typeface="Instrument Sans Medium" pitchFamily="34" charset="-122"/>
                <a:cs typeface="Instrument Sans Medium" pitchFamily="34" charset="-120"/>
              </a:rPr>
              <a:t>1</a:t>
            </a:r>
            <a:endParaRPr lang="en-US" sz="2050" dirty="0"/>
          </a:p>
        </p:txBody>
      </p:sp>
      <p:sp>
        <p:nvSpPr>
          <p:cNvPr id="7" name="Text 4"/>
          <p:cNvSpPr/>
          <p:nvPr/>
        </p:nvSpPr>
        <p:spPr>
          <a:xfrm>
            <a:off x="6683335" y="2548533"/>
            <a:ext cx="2216825" cy="277058"/>
          </a:xfrm>
          <a:prstGeom prst="rect">
            <a:avLst/>
          </a:prstGeom>
          <a:noFill/>
          <a:ln/>
        </p:spPr>
        <p:txBody>
          <a:bodyPr wrap="none" lIns="0" tIns="0" rIns="0" bIns="0" rtlCol="0" anchor="t"/>
          <a:lstStyle/>
          <a:p>
            <a:pPr algn="l" indent="0" marL="0">
              <a:lnSpc>
                <a:spcPts val="2150"/>
              </a:lnSpc>
              <a:buNone/>
            </a:pPr>
            <a:r>
              <a:rPr lang="en-US" sz="1700" dirty="0">
                <a:solidFill>
                  <a:srgbClr val="C7CDD6"/>
                </a:solidFill>
                <a:latin typeface="Instrument Sans Medium" pitchFamily="34" charset="0"/>
                <a:ea typeface="Instrument Sans Medium" pitchFamily="34" charset="-122"/>
                <a:cs typeface="Instrument Sans Medium" pitchFamily="34" charset="-120"/>
              </a:rPr>
              <a:t>Embrace Directness</a:t>
            </a:r>
            <a:endParaRPr lang="en-US" sz="1700" dirty="0"/>
          </a:p>
        </p:txBody>
      </p:sp>
      <p:sp>
        <p:nvSpPr>
          <p:cNvPr id="8" name="Text 5"/>
          <p:cNvSpPr/>
          <p:nvPr/>
        </p:nvSpPr>
        <p:spPr>
          <a:xfrm>
            <a:off x="6683335" y="2931914"/>
            <a:ext cx="7326392" cy="567690"/>
          </a:xfrm>
          <a:prstGeom prst="rect">
            <a:avLst/>
          </a:prstGeom>
          <a:noFill/>
          <a:ln/>
        </p:spPr>
        <p:txBody>
          <a:bodyPr wrap="square" lIns="0" tIns="0" rIns="0" bIns="0" rtlCol="0" anchor="t"/>
          <a:lstStyle/>
          <a:p>
            <a:pPr algn="l" indent="0" marL="0">
              <a:lnSpc>
                <a:spcPts val="2200"/>
              </a:lnSpc>
              <a:buNone/>
            </a:pPr>
            <a:r>
              <a:rPr lang="en-US" sz="1350" dirty="0">
                <a:solidFill>
                  <a:srgbClr val="C7CDD6"/>
                </a:solidFill>
                <a:latin typeface="Inter" pitchFamily="34" charset="0"/>
                <a:ea typeface="Inter" pitchFamily="34" charset="-122"/>
                <a:cs typeface="Inter" pitchFamily="34" charset="-120"/>
              </a:rPr>
              <a:t>Germans value honesty over politeness. Bluntness isn't rude—it's respectful. They appreciate straightforward questions and clear communication.</a:t>
            </a:r>
            <a:endParaRPr lang="en-US" sz="1350" dirty="0"/>
          </a:p>
        </p:txBody>
      </p:sp>
      <p:sp>
        <p:nvSpPr>
          <p:cNvPr id="9" name="Shape 6"/>
          <p:cNvSpPr/>
          <p:nvPr/>
        </p:nvSpPr>
        <p:spPr>
          <a:xfrm>
            <a:off x="6107073" y="3854291"/>
            <a:ext cx="398978" cy="398978"/>
          </a:xfrm>
          <a:prstGeom prst="roundRect">
            <a:avLst>
              <a:gd name="adj" fmla="val 6668"/>
            </a:avLst>
          </a:prstGeom>
          <a:solidFill>
            <a:srgbClr val="434348"/>
          </a:solidFill>
          <a:ln/>
        </p:spPr>
      </p:sp>
      <p:sp>
        <p:nvSpPr>
          <p:cNvPr id="10" name="Text 7"/>
          <p:cNvSpPr/>
          <p:nvPr/>
        </p:nvSpPr>
        <p:spPr>
          <a:xfrm>
            <a:off x="6173510" y="3887510"/>
            <a:ext cx="265986" cy="332423"/>
          </a:xfrm>
          <a:prstGeom prst="rect">
            <a:avLst/>
          </a:prstGeom>
          <a:noFill/>
          <a:ln/>
        </p:spPr>
        <p:txBody>
          <a:bodyPr wrap="none" lIns="0" tIns="0" rIns="0" bIns="0" rtlCol="0" anchor="t"/>
          <a:lstStyle/>
          <a:p>
            <a:pPr algn="ctr" indent="0" marL="0">
              <a:lnSpc>
                <a:spcPts val="2050"/>
              </a:lnSpc>
              <a:buNone/>
            </a:pPr>
            <a:r>
              <a:rPr lang="en-US" sz="2050" dirty="0">
                <a:solidFill>
                  <a:srgbClr val="C7CDD6"/>
                </a:solidFill>
                <a:latin typeface="Instrument Sans Medium" pitchFamily="34" charset="0"/>
                <a:ea typeface="Instrument Sans Medium" pitchFamily="34" charset="-122"/>
                <a:cs typeface="Instrument Sans Medium" pitchFamily="34" charset="-120"/>
              </a:rPr>
              <a:t>2</a:t>
            </a:r>
            <a:endParaRPr lang="en-US" sz="2050" dirty="0"/>
          </a:p>
        </p:txBody>
      </p:sp>
      <p:sp>
        <p:nvSpPr>
          <p:cNvPr id="11" name="Text 8"/>
          <p:cNvSpPr/>
          <p:nvPr/>
        </p:nvSpPr>
        <p:spPr>
          <a:xfrm>
            <a:off x="6683335" y="3915251"/>
            <a:ext cx="2216825" cy="277058"/>
          </a:xfrm>
          <a:prstGeom prst="rect">
            <a:avLst/>
          </a:prstGeom>
          <a:noFill/>
          <a:ln/>
        </p:spPr>
        <p:txBody>
          <a:bodyPr wrap="none" lIns="0" tIns="0" rIns="0" bIns="0" rtlCol="0" anchor="t"/>
          <a:lstStyle/>
          <a:p>
            <a:pPr algn="l" indent="0" marL="0">
              <a:lnSpc>
                <a:spcPts val="2150"/>
              </a:lnSpc>
              <a:buNone/>
            </a:pPr>
            <a:r>
              <a:rPr lang="en-US" sz="1700" dirty="0">
                <a:solidFill>
                  <a:srgbClr val="C7CDD6"/>
                </a:solidFill>
                <a:latin typeface="Instrument Sans Medium" pitchFamily="34" charset="0"/>
                <a:ea typeface="Instrument Sans Medium" pitchFamily="34" charset="-122"/>
                <a:cs typeface="Instrument Sans Medium" pitchFamily="34" charset="-120"/>
              </a:rPr>
              <a:t>Respect Punctuality</a:t>
            </a:r>
            <a:endParaRPr lang="en-US" sz="1700" dirty="0"/>
          </a:p>
        </p:txBody>
      </p:sp>
      <p:sp>
        <p:nvSpPr>
          <p:cNvPr id="12" name="Text 9"/>
          <p:cNvSpPr/>
          <p:nvPr/>
        </p:nvSpPr>
        <p:spPr>
          <a:xfrm>
            <a:off x="6683335" y="4298633"/>
            <a:ext cx="7326392" cy="567690"/>
          </a:xfrm>
          <a:prstGeom prst="rect">
            <a:avLst/>
          </a:prstGeom>
          <a:noFill/>
          <a:ln/>
        </p:spPr>
        <p:txBody>
          <a:bodyPr wrap="square" lIns="0" tIns="0" rIns="0" bIns="0" rtlCol="0" anchor="t"/>
          <a:lstStyle/>
          <a:p>
            <a:pPr algn="l" indent="0" marL="0">
              <a:lnSpc>
                <a:spcPts val="2200"/>
              </a:lnSpc>
              <a:buNone/>
            </a:pPr>
            <a:r>
              <a:rPr lang="en-US" sz="1350" dirty="0">
                <a:solidFill>
                  <a:srgbClr val="C7CDD6"/>
                </a:solidFill>
                <a:latin typeface="Inter" pitchFamily="34" charset="0"/>
                <a:ea typeface="Inter" pitchFamily="34" charset="-122"/>
                <a:cs typeface="Inter" pitchFamily="34" charset="-120"/>
              </a:rPr>
              <a:t>Being late is disrespectful in German culture. Trains run on time; so should you. Plan buffer time for connections.</a:t>
            </a:r>
            <a:endParaRPr lang="en-US" sz="1350" dirty="0"/>
          </a:p>
        </p:txBody>
      </p:sp>
      <p:sp>
        <p:nvSpPr>
          <p:cNvPr id="13" name="Shape 10"/>
          <p:cNvSpPr/>
          <p:nvPr/>
        </p:nvSpPr>
        <p:spPr>
          <a:xfrm>
            <a:off x="6107073" y="5221010"/>
            <a:ext cx="398978" cy="398978"/>
          </a:xfrm>
          <a:prstGeom prst="roundRect">
            <a:avLst>
              <a:gd name="adj" fmla="val 6668"/>
            </a:avLst>
          </a:prstGeom>
          <a:solidFill>
            <a:srgbClr val="434348"/>
          </a:solidFill>
          <a:ln/>
        </p:spPr>
      </p:sp>
      <p:sp>
        <p:nvSpPr>
          <p:cNvPr id="14" name="Text 11"/>
          <p:cNvSpPr/>
          <p:nvPr/>
        </p:nvSpPr>
        <p:spPr>
          <a:xfrm>
            <a:off x="6173510" y="5254228"/>
            <a:ext cx="265986" cy="332423"/>
          </a:xfrm>
          <a:prstGeom prst="rect">
            <a:avLst/>
          </a:prstGeom>
          <a:noFill/>
          <a:ln/>
        </p:spPr>
        <p:txBody>
          <a:bodyPr wrap="none" lIns="0" tIns="0" rIns="0" bIns="0" rtlCol="0" anchor="t"/>
          <a:lstStyle/>
          <a:p>
            <a:pPr algn="ctr" indent="0" marL="0">
              <a:lnSpc>
                <a:spcPts val="2050"/>
              </a:lnSpc>
              <a:buNone/>
            </a:pPr>
            <a:r>
              <a:rPr lang="en-US" sz="2050" dirty="0">
                <a:solidFill>
                  <a:srgbClr val="C7CDD6"/>
                </a:solidFill>
                <a:latin typeface="Instrument Sans Medium" pitchFamily="34" charset="0"/>
                <a:ea typeface="Instrument Sans Medium" pitchFamily="34" charset="-122"/>
                <a:cs typeface="Instrument Sans Medium" pitchFamily="34" charset="-120"/>
              </a:rPr>
              <a:t>3</a:t>
            </a:r>
            <a:endParaRPr lang="en-US" sz="2050" dirty="0"/>
          </a:p>
        </p:txBody>
      </p:sp>
      <p:sp>
        <p:nvSpPr>
          <p:cNvPr id="15" name="Text 12"/>
          <p:cNvSpPr/>
          <p:nvPr/>
        </p:nvSpPr>
        <p:spPr>
          <a:xfrm>
            <a:off x="6683335" y="5281970"/>
            <a:ext cx="2693551" cy="277058"/>
          </a:xfrm>
          <a:prstGeom prst="rect">
            <a:avLst/>
          </a:prstGeom>
          <a:noFill/>
          <a:ln/>
        </p:spPr>
        <p:txBody>
          <a:bodyPr wrap="none" lIns="0" tIns="0" rIns="0" bIns="0" rtlCol="0" anchor="t"/>
          <a:lstStyle/>
          <a:p>
            <a:pPr algn="l" indent="0" marL="0">
              <a:lnSpc>
                <a:spcPts val="2150"/>
              </a:lnSpc>
              <a:buNone/>
            </a:pPr>
            <a:r>
              <a:rPr lang="en-US" sz="1700" dirty="0">
                <a:solidFill>
                  <a:srgbClr val="C7CDD6"/>
                </a:solidFill>
                <a:latin typeface="Instrument Sans Medium" pitchFamily="34" charset="0"/>
                <a:ea typeface="Instrument Sans Medium" pitchFamily="34" charset="-122"/>
                <a:cs typeface="Instrument Sans Medium" pitchFamily="34" charset="-120"/>
              </a:rPr>
              <a:t>Master Payment Etiquette</a:t>
            </a:r>
            <a:endParaRPr lang="en-US" sz="1700" dirty="0"/>
          </a:p>
        </p:txBody>
      </p:sp>
      <p:sp>
        <p:nvSpPr>
          <p:cNvPr id="16" name="Text 13"/>
          <p:cNvSpPr/>
          <p:nvPr/>
        </p:nvSpPr>
        <p:spPr>
          <a:xfrm>
            <a:off x="6683335" y="5665351"/>
            <a:ext cx="7326392" cy="567690"/>
          </a:xfrm>
          <a:prstGeom prst="rect">
            <a:avLst/>
          </a:prstGeom>
          <a:noFill/>
          <a:ln/>
        </p:spPr>
        <p:txBody>
          <a:bodyPr wrap="square" lIns="0" tIns="0" rIns="0" bIns="0" rtlCol="0" anchor="t"/>
          <a:lstStyle/>
          <a:p>
            <a:pPr algn="l" indent="0" marL="0">
              <a:lnSpc>
                <a:spcPts val="2200"/>
              </a:lnSpc>
              <a:buNone/>
            </a:pPr>
            <a:r>
              <a:rPr lang="en-US" sz="1350" dirty="0">
                <a:solidFill>
                  <a:srgbClr val="C7CDD6"/>
                </a:solidFill>
                <a:latin typeface="Inter" pitchFamily="34" charset="0"/>
                <a:ea typeface="Inter" pitchFamily="34" charset="-122"/>
                <a:cs typeface="Inter" pitchFamily="34" charset="-120"/>
              </a:rPr>
              <a:t>Carry cash—many cafés and shops don't accept cards. When dining, keep the bill and hand cash to your server; tipping 5-10% is customary.</a:t>
            </a:r>
            <a:endParaRPr lang="en-US" sz="1350" dirty="0"/>
          </a:p>
        </p:txBody>
      </p:sp>
      <p:sp>
        <p:nvSpPr>
          <p:cNvPr id="17" name="Shape 14"/>
          <p:cNvSpPr/>
          <p:nvPr/>
        </p:nvSpPr>
        <p:spPr>
          <a:xfrm>
            <a:off x="6107073" y="6587728"/>
            <a:ext cx="398978" cy="398978"/>
          </a:xfrm>
          <a:prstGeom prst="roundRect">
            <a:avLst>
              <a:gd name="adj" fmla="val 6668"/>
            </a:avLst>
          </a:prstGeom>
          <a:solidFill>
            <a:srgbClr val="434348"/>
          </a:solidFill>
          <a:ln/>
        </p:spPr>
      </p:sp>
      <p:sp>
        <p:nvSpPr>
          <p:cNvPr id="18" name="Text 15"/>
          <p:cNvSpPr/>
          <p:nvPr/>
        </p:nvSpPr>
        <p:spPr>
          <a:xfrm>
            <a:off x="6173510" y="6620947"/>
            <a:ext cx="265986" cy="332423"/>
          </a:xfrm>
          <a:prstGeom prst="rect">
            <a:avLst/>
          </a:prstGeom>
          <a:noFill/>
          <a:ln/>
        </p:spPr>
        <p:txBody>
          <a:bodyPr wrap="none" lIns="0" tIns="0" rIns="0" bIns="0" rtlCol="0" anchor="t"/>
          <a:lstStyle/>
          <a:p>
            <a:pPr algn="ctr" indent="0" marL="0">
              <a:lnSpc>
                <a:spcPts val="2050"/>
              </a:lnSpc>
              <a:buNone/>
            </a:pPr>
            <a:r>
              <a:rPr lang="en-US" sz="2050" dirty="0">
                <a:solidFill>
                  <a:srgbClr val="C7CDD6"/>
                </a:solidFill>
                <a:latin typeface="Instrument Sans Medium" pitchFamily="34" charset="0"/>
                <a:ea typeface="Instrument Sans Medium" pitchFamily="34" charset="-122"/>
                <a:cs typeface="Instrument Sans Medium" pitchFamily="34" charset="-120"/>
              </a:rPr>
              <a:t>4</a:t>
            </a:r>
            <a:endParaRPr lang="en-US" sz="2050" dirty="0"/>
          </a:p>
        </p:txBody>
      </p:sp>
      <p:sp>
        <p:nvSpPr>
          <p:cNvPr id="19" name="Text 16"/>
          <p:cNvSpPr/>
          <p:nvPr/>
        </p:nvSpPr>
        <p:spPr>
          <a:xfrm>
            <a:off x="6683335" y="6648688"/>
            <a:ext cx="2987516" cy="277058"/>
          </a:xfrm>
          <a:prstGeom prst="rect">
            <a:avLst/>
          </a:prstGeom>
          <a:noFill/>
          <a:ln/>
        </p:spPr>
        <p:txBody>
          <a:bodyPr wrap="none" lIns="0" tIns="0" rIns="0" bIns="0" rtlCol="0" anchor="t"/>
          <a:lstStyle/>
          <a:p>
            <a:pPr algn="l" indent="0" marL="0">
              <a:lnSpc>
                <a:spcPts val="2150"/>
              </a:lnSpc>
              <a:buNone/>
            </a:pPr>
            <a:r>
              <a:rPr lang="en-US" sz="1700" dirty="0">
                <a:solidFill>
                  <a:srgbClr val="C7CDD6"/>
                </a:solidFill>
                <a:latin typeface="Instrument Sans Medium" pitchFamily="34" charset="0"/>
                <a:ea typeface="Instrument Sans Medium" pitchFamily="34" charset="-122"/>
                <a:cs typeface="Instrument Sans Medium" pitchFamily="34" charset="-120"/>
              </a:rPr>
              <a:t>Budget Reality: €90–150/Day</a:t>
            </a:r>
            <a:endParaRPr lang="en-US" sz="1700" dirty="0"/>
          </a:p>
        </p:txBody>
      </p:sp>
      <p:sp>
        <p:nvSpPr>
          <p:cNvPr id="20" name="Text 17"/>
          <p:cNvSpPr/>
          <p:nvPr/>
        </p:nvSpPr>
        <p:spPr>
          <a:xfrm>
            <a:off x="6683335" y="7032069"/>
            <a:ext cx="7326392" cy="567690"/>
          </a:xfrm>
          <a:prstGeom prst="rect">
            <a:avLst/>
          </a:prstGeom>
          <a:noFill/>
          <a:ln/>
        </p:spPr>
        <p:txBody>
          <a:bodyPr wrap="square" lIns="0" tIns="0" rIns="0" bIns="0" rtlCol="0" anchor="t"/>
          <a:lstStyle/>
          <a:p>
            <a:pPr algn="l" indent="0" marL="0">
              <a:lnSpc>
                <a:spcPts val="2200"/>
              </a:lnSpc>
              <a:buNone/>
            </a:pPr>
            <a:r>
              <a:rPr lang="en-US" sz="1350" b="1" dirty="0">
                <a:solidFill>
                  <a:srgbClr val="C7CDD6"/>
                </a:solidFill>
                <a:latin typeface="Inter" pitchFamily="34" charset="0"/>
                <a:ea typeface="Inter" pitchFamily="34" charset="-122"/>
                <a:cs typeface="Inter" pitchFamily="34" charset="-120"/>
              </a:rPr>
              <a:t>Total 7-day estimated cost:</a:t>
            </a:r>
            <a:pPr algn="l" indent="0" marL="0">
              <a:lnSpc>
                <a:spcPts val="2200"/>
              </a:lnSpc>
              <a:buNone/>
            </a:pPr>
            <a:r>
              <a:rPr lang="en-US" sz="1350" dirty="0">
                <a:solidFill>
                  <a:srgbClr val="C7CDD6"/>
                </a:solidFill>
                <a:latin typeface="Inter" pitchFamily="34" charset="0"/>
                <a:ea typeface="Inter" pitchFamily="34" charset="-122"/>
                <a:cs typeface="Inter" pitchFamily="34" charset="-120"/>
              </a:rPr>
              <a:t> €630–1,050 per person (accommodation, food, transport, attractions). Germany offers exceptional value compared to Western Europe.</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2025-10-29T05:42:40Z</dcterms:created>
  <dcterms:modified xsi:type="dcterms:W3CDTF">2025-10-29T05:42:40Z</dcterms:modified>
</cp:coreProperties>
</file>